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sldIdLst>
    <p:sldId id="256" r:id="rId2"/>
    <p:sldId id="257" r:id="rId3"/>
    <p:sldId id="261" r:id="rId4"/>
    <p:sldId id="266" r:id="rId5"/>
    <p:sldId id="268" r:id="rId6"/>
    <p:sldId id="265" r:id="rId7"/>
    <p:sldId id="269" r:id="rId8"/>
    <p:sldId id="267" r:id="rId9"/>
    <p:sldId id="264" r:id="rId10"/>
    <p:sldId id="259" r:id="rId11"/>
    <p:sldId id="260" r:id="rId12"/>
    <p:sldId id="258" r:id="rId13"/>
    <p:sldId id="2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agner" initials="AW" lastIdx="4" clrIdx="0">
    <p:extLst>
      <p:ext uri="{19B8F6BF-5375-455C-9EA6-DF929625EA0E}">
        <p15:presenceInfo xmlns:p15="http://schemas.microsoft.com/office/powerpoint/2012/main" userId="S-1-5-21-1757981266-162531612-839522115-127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0" autoAdjust="0"/>
    <p:restoredTop sz="94660"/>
  </p:normalViewPr>
  <p:slideViewPr>
    <p:cSldViewPr snapToGrid="0">
      <p:cViewPr varScale="1">
        <p:scale>
          <a:sx n="90" d="100"/>
          <a:sy n="90" d="100"/>
        </p:scale>
        <p:origin x="3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8DB7C-1E55-4421-B33E-8AA564046F57}" type="datetimeFigureOut">
              <a:rPr lang="en-US" smtClean="0"/>
              <a:t>6/11/2018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89B65-B353-4F13-A96D-ECE6D2AB1D4D}" type="slidenum">
              <a:rPr lang="en-US" smtClean="0"/>
              <a:t>‹#›</a:t>
            </a:fld>
            <a:endParaRPr lang="en-US"/>
          </a:p>
        </p:txBody>
      </p:sp>
    </p:spTree>
    <p:extLst>
      <p:ext uri="{BB962C8B-B14F-4D97-AF65-F5344CB8AC3E}">
        <p14:creationId xmlns:p14="http://schemas.microsoft.com/office/powerpoint/2010/main" val="482499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7656FD-C39F-427E-9146-EBC0A433847D}"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385121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7656FD-C39F-427E-9146-EBC0A433847D}"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147720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7656FD-C39F-427E-9146-EBC0A433847D}"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66804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7656FD-C39F-427E-9146-EBC0A433847D}"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98813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7656FD-C39F-427E-9146-EBC0A433847D}"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30510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7656FD-C39F-427E-9146-EBC0A433847D}" type="datetimeFigureOut">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324546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7656FD-C39F-427E-9146-EBC0A433847D}" type="datetimeFigureOut">
              <a:rPr lang="en-US" smtClean="0"/>
              <a:t>6/11/2018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188065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7656FD-C39F-427E-9146-EBC0A433847D}" type="datetimeFigureOut">
              <a:rPr lang="en-US" smtClean="0"/>
              <a:t>6/11/2018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1700276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656FD-C39F-427E-9146-EBC0A433847D}" type="datetimeFigureOut">
              <a:rPr lang="en-US" smtClean="0"/>
              <a:t>6/11/2018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2852588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7656FD-C39F-427E-9146-EBC0A433847D}" type="datetimeFigureOut">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315043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7656FD-C39F-427E-9146-EBC0A433847D}" type="datetimeFigureOut">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AC428-CC54-43E2-98CA-20DF624DD004}" type="slidenum">
              <a:rPr lang="en-US" smtClean="0"/>
              <a:t>‹#›</a:t>
            </a:fld>
            <a:endParaRPr lang="en-US"/>
          </a:p>
        </p:txBody>
      </p:sp>
    </p:spTree>
    <p:extLst>
      <p:ext uri="{BB962C8B-B14F-4D97-AF65-F5344CB8AC3E}">
        <p14:creationId xmlns:p14="http://schemas.microsoft.com/office/powerpoint/2010/main" val="267196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656FD-C39F-427E-9146-EBC0A433847D}" type="datetimeFigureOut">
              <a:rPr lang="en-US" smtClean="0"/>
              <a:t>6/11/2018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AC428-CC54-43E2-98CA-20DF624DD004}" type="slidenum">
              <a:rPr lang="en-US" smtClean="0"/>
              <a:t>‹#›</a:t>
            </a:fld>
            <a:endParaRPr lang="en-US"/>
          </a:p>
        </p:txBody>
      </p:sp>
    </p:spTree>
    <p:extLst>
      <p:ext uri="{BB962C8B-B14F-4D97-AF65-F5344CB8AC3E}">
        <p14:creationId xmlns:p14="http://schemas.microsoft.com/office/powerpoint/2010/main" val="3655910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SCRUZ@CMC-MANAGEMENT.COM"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361E-9AA8-456F-BC66-8AFB9164CBC3}"/>
              </a:ext>
            </a:extLst>
          </p:cNvPr>
          <p:cNvSpPr>
            <a:spLocks noGrp="1"/>
          </p:cNvSpPr>
          <p:nvPr>
            <p:ph type="ctrTitle"/>
          </p:nvPr>
        </p:nvSpPr>
        <p:spPr>
          <a:xfrm>
            <a:off x="382385" y="249381"/>
            <a:ext cx="10440786" cy="4607291"/>
          </a:xfrm>
        </p:spPr>
        <p:txBody>
          <a:bodyPr>
            <a:normAutofit fontScale="90000"/>
          </a:bodyPr>
          <a:lstStyle/>
          <a:p>
            <a:br>
              <a:rPr lang="en-US" dirty="0">
                <a:latin typeface="+mn-lt"/>
              </a:rPr>
            </a:br>
            <a:br>
              <a:rPr lang="en-US" dirty="0">
                <a:latin typeface="+mn-lt"/>
              </a:rPr>
            </a:br>
            <a:br>
              <a:rPr lang="en-US" dirty="0">
                <a:latin typeface="+mn-lt"/>
              </a:rPr>
            </a:br>
            <a:br>
              <a:rPr lang="en-US" dirty="0">
                <a:latin typeface="+mn-lt"/>
              </a:rPr>
            </a:br>
            <a:br>
              <a:rPr lang="en-US" dirty="0">
                <a:latin typeface="+mn-lt"/>
              </a:rPr>
            </a:br>
            <a:br>
              <a:rPr lang="en-US" dirty="0">
                <a:latin typeface="+mn-lt"/>
              </a:rPr>
            </a:br>
            <a:r>
              <a:rPr lang="en-US" dirty="0">
                <a:latin typeface="+mn-lt"/>
              </a:rPr>
              <a:t>POTOMAC SHORES</a:t>
            </a:r>
            <a:br>
              <a:rPr lang="en-US" dirty="0">
                <a:latin typeface="+mn-lt"/>
              </a:rPr>
            </a:br>
            <a:r>
              <a:rPr lang="en-US" dirty="0">
                <a:latin typeface="+mn-lt"/>
              </a:rPr>
              <a:t> </a:t>
            </a:r>
            <a:br>
              <a:rPr lang="en-US" dirty="0"/>
            </a:br>
            <a:r>
              <a:rPr lang="en-US" dirty="0">
                <a:latin typeface="+mn-lt"/>
              </a:rPr>
              <a:t>TENNIS COURT VOTE </a:t>
            </a:r>
            <a:br>
              <a:rPr lang="en-US" dirty="0">
                <a:latin typeface="+mn-lt"/>
              </a:rPr>
            </a:br>
            <a:r>
              <a:rPr lang="en-US" dirty="0">
                <a:latin typeface="+mn-lt"/>
              </a:rPr>
              <a:t>SPECIAL MEETING #2</a:t>
            </a:r>
            <a:endParaRPr lang="en-US" dirty="0"/>
          </a:p>
        </p:txBody>
      </p:sp>
      <p:pic>
        <p:nvPicPr>
          <p:cNvPr id="5" name="Picture 4">
            <a:extLst>
              <a:ext uri="{FF2B5EF4-FFF2-40B4-BE49-F238E27FC236}">
                <a16:creationId xmlns:a16="http://schemas.microsoft.com/office/drawing/2014/main" id="{F37F5367-63E4-46F4-B07A-26A0F26622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2967" y="0"/>
            <a:ext cx="1890453" cy="2472616"/>
          </a:xfrm>
          <a:prstGeom prst="rect">
            <a:avLst/>
          </a:prstGeom>
        </p:spPr>
      </p:pic>
    </p:spTree>
    <p:extLst>
      <p:ext uri="{BB962C8B-B14F-4D97-AF65-F5344CB8AC3E}">
        <p14:creationId xmlns:p14="http://schemas.microsoft.com/office/powerpoint/2010/main" val="743878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6755"/>
            <a:ext cx="1455420" cy="1903615"/>
          </a:xfrm>
          <a:prstGeom prst="rect">
            <a:avLst/>
          </a:prstGeom>
        </p:spPr>
      </p:pic>
      <p:pic>
        <p:nvPicPr>
          <p:cNvPr id="4" name="Picture 3">
            <a:extLst>
              <a:ext uri="{FF2B5EF4-FFF2-40B4-BE49-F238E27FC236}">
                <a16:creationId xmlns:a16="http://schemas.microsoft.com/office/drawing/2014/main" id="{4038A4F5-16AD-43D1-AD80-0DC5EF0D87C1}"/>
              </a:ext>
            </a:extLst>
          </p:cNvPr>
          <p:cNvPicPr>
            <a:picLocks noChangeAspect="1"/>
          </p:cNvPicPr>
          <p:nvPr/>
        </p:nvPicPr>
        <p:blipFill>
          <a:blip r:embed="rId3"/>
          <a:stretch>
            <a:fillRect/>
          </a:stretch>
        </p:blipFill>
        <p:spPr>
          <a:xfrm>
            <a:off x="0" y="2389402"/>
            <a:ext cx="11982450" cy="1466850"/>
          </a:xfrm>
          <a:prstGeom prst="rect">
            <a:avLst/>
          </a:prstGeom>
        </p:spPr>
      </p:pic>
      <p:pic>
        <p:nvPicPr>
          <p:cNvPr id="5" name="Picture 4">
            <a:extLst>
              <a:ext uri="{FF2B5EF4-FFF2-40B4-BE49-F238E27FC236}">
                <a16:creationId xmlns:a16="http://schemas.microsoft.com/office/drawing/2014/main" id="{6837A368-4977-467F-91D1-3FB209F1E821}"/>
              </a:ext>
            </a:extLst>
          </p:cNvPr>
          <p:cNvPicPr>
            <a:picLocks noChangeAspect="1"/>
          </p:cNvPicPr>
          <p:nvPr/>
        </p:nvPicPr>
        <p:blipFill>
          <a:blip r:embed="rId4"/>
          <a:stretch>
            <a:fillRect/>
          </a:stretch>
        </p:blipFill>
        <p:spPr>
          <a:xfrm>
            <a:off x="142875" y="1924100"/>
            <a:ext cx="11696700" cy="676275"/>
          </a:xfrm>
          <a:prstGeom prst="rect">
            <a:avLst/>
          </a:prstGeom>
        </p:spPr>
      </p:pic>
      <p:sp>
        <p:nvSpPr>
          <p:cNvPr id="7" name="TextBox 6">
            <a:extLst>
              <a:ext uri="{FF2B5EF4-FFF2-40B4-BE49-F238E27FC236}">
                <a16:creationId xmlns:a16="http://schemas.microsoft.com/office/drawing/2014/main" id="{F28362E3-DCFD-463A-88F2-0CED4E3C67F1}"/>
              </a:ext>
            </a:extLst>
          </p:cNvPr>
          <p:cNvSpPr txBox="1"/>
          <p:nvPr/>
        </p:nvSpPr>
        <p:spPr>
          <a:xfrm>
            <a:off x="247650" y="1050961"/>
            <a:ext cx="11982450" cy="830997"/>
          </a:xfrm>
          <a:prstGeom prst="rect">
            <a:avLst/>
          </a:prstGeom>
          <a:noFill/>
        </p:spPr>
        <p:txBody>
          <a:bodyPr wrap="square" rtlCol="0">
            <a:spAutoFit/>
          </a:bodyPr>
          <a:lstStyle/>
          <a:p>
            <a:pPr algn="ctr"/>
            <a:r>
              <a:rPr lang="en-US" sz="4800" dirty="0"/>
              <a:t>EXAMPLE MAINTENANCE COURT COSTS</a:t>
            </a:r>
          </a:p>
        </p:txBody>
      </p:sp>
      <p:sp>
        <p:nvSpPr>
          <p:cNvPr id="8" name="TextBox 7">
            <a:extLst>
              <a:ext uri="{FF2B5EF4-FFF2-40B4-BE49-F238E27FC236}">
                <a16:creationId xmlns:a16="http://schemas.microsoft.com/office/drawing/2014/main" id="{5F8EB547-E156-463E-824C-6A4F652954F7}"/>
              </a:ext>
            </a:extLst>
          </p:cNvPr>
          <p:cNvSpPr txBox="1"/>
          <p:nvPr/>
        </p:nvSpPr>
        <p:spPr>
          <a:xfrm>
            <a:off x="468415" y="5951999"/>
            <a:ext cx="11255169" cy="646331"/>
          </a:xfrm>
          <a:prstGeom prst="rect">
            <a:avLst/>
          </a:prstGeom>
          <a:noFill/>
        </p:spPr>
        <p:txBody>
          <a:bodyPr wrap="square" rtlCol="0">
            <a:spAutoFit/>
          </a:bodyPr>
          <a:lstStyle/>
          <a:p>
            <a:pPr algn="ctr"/>
            <a:r>
              <a:rPr lang="en-US" dirty="0"/>
              <a:t>**THIS IS AN EXAMPLE ONLY OF A COMMUNITY WHO HAD ONE TENNIS COURT AND ONE MULTI-PURPOSE COURT</a:t>
            </a:r>
          </a:p>
          <a:p>
            <a:endParaRPr lang="en-US" dirty="0"/>
          </a:p>
        </p:txBody>
      </p:sp>
    </p:spTree>
    <p:extLst>
      <p:ext uri="{BB962C8B-B14F-4D97-AF65-F5344CB8AC3E}">
        <p14:creationId xmlns:p14="http://schemas.microsoft.com/office/powerpoint/2010/main" val="26044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1"/>
            <a:ext cx="1455420" cy="1903615"/>
          </a:xfrm>
          <a:prstGeom prst="rect">
            <a:avLst/>
          </a:prstGeom>
        </p:spPr>
      </p:pic>
      <p:sp>
        <p:nvSpPr>
          <p:cNvPr id="9" name="TextBox 8">
            <a:extLst>
              <a:ext uri="{FF2B5EF4-FFF2-40B4-BE49-F238E27FC236}">
                <a16:creationId xmlns:a16="http://schemas.microsoft.com/office/drawing/2014/main" id="{034F4BB1-F79B-4C2D-8BDB-F2C64DDC1FDE}"/>
              </a:ext>
            </a:extLst>
          </p:cNvPr>
          <p:cNvSpPr txBox="1"/>
          <p:nvPr/>
        </p:nvSpPr>
        <p:spPr>
          <a:xfrm>
            <a:off x="68580" y="1072616"/>
            <a:ext cx="12054840" cy="830997"/>
          </a:xfrm>
          <a:prstGeom prst="rect">
            <a:avLst/>
          </a:prstGeom>
          <a:noFill/>
        </p:spPr>
        <p:txBody>
          <a:bodyPr wrap="square" rtlCol="0">
            <a:spAutoFit/>
          </a:bodyPr>
          <a:lstStyle/>
          <a:p>
            <a:pPr algn="ctr"/>
            <a:r>
              <a:rPr lang="en-US" sz="4800" dirty="0"/>
              <a:t>SCHEMATIC DESIGN OF THE MIDDLE SCHOOL</a:t>
            </a:r>
          </a:p>
        </p:txBody>
      </p:sp>
      <p:pic>
        <p:nvPicPr>
          <p:cNvPr id="13" name="Picture 12">
            <a:extLst>
              <a:ext uri="{FF2B5EF4-FFF2-40B4-BE49-F238E27FC236}">
                <a16:creationId xmlns:a16="http://schemas.microsoft.com/office/drawing/2014/main" id="{EFAD3CD4-5B2D-4B6F-88CA-27E78AF7F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699" y="1903614"/>
            <a:ext cx="3910601" cy="4357721"/>
          </a:xfrm>
          <a:prstGeom prst="rect">
            <a:avLst/>
          </a:prstGeom>
        </p:spPr>
      </p:pic>
    </p:spTree>
    <p:extLst>
      <p:ext uri="{BB962C8B-B14F-4D97-AF65-F5344CB8AC3E}">
        <p14:creationId xmlns:p14="http://schemas.microsoft.com/office/powerpoint/2010/main" val="256118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sp>
        <p:nvSpPr>
          <p:cNvPr id="4" name="TextBox 3">
            <a:extLst>
              <a:ext uri="{FF2B5EF4-FFF2-40B4-BE49-F238E27FC236}">
                <a16:creationId xmlns:a16="http://schemas.microsoft.com/office/drawing/2014/main" id="{4A6B97DB-34B1-46B7-A30B-7E3C9EE4BF82}"/>
              </a:ext>
            </a:extLst>
          </p:cNvPr>
          <p:cNvSpPr txBox="1"/>
          <p:nvPr/>
        </p:nvSpPr>
        <p:spPr>
          <a:xfrm>
            <a:off x="137160" y="951807"/>
            <a:ext cx="12054840" cy="4154984"/>
          </a:xfrm>
          <a:prstGeom prst="rect">
            <a:avLst/>
          </a:prstGeom>
          <a:noFill/>
        </p:spPr>
        <p:txBody>
          <a:bodyPr wrap="square" rtlCol="0">
            <a:spAutoFit/>
          </a:bodyPr>
          <a:lstStyle/>
          <a:p>
            <a:pPr algn="ctr"/>
            <a:r>
              <a:rPr lang="en-US" sz="4800" dirty="0"/>
              <a:t>YOUR VOTE</a:t>
            </a:r>
          </a:p>
          <a:p>
            <a:endParaRPr lang="en-US" dirty="0"/>
          </a:p>
          <a:p>
            <a:r>
              <a:rPr lang="en-US" dirty="0"/>
              <a:t> </a:t>
            </a:r>
            <a:r>
              <a:rPr lang="en-US" b="1" u="sng" dirty="0"/>
              <a:t>ONE VOTE PER HOUSEHOLD</a:t>
            </a:r>
          </a:p>
          <a:p>
            <a:endParaRPr lang="en-US" dirty="0"/>
          </a:p>
          <a:p>
            <a:pPr marL="285750" indent="-285750">
              <a:buFontTx/>
              <a:buChar char="-"/>
            </a:pPr>
            <a:r>
              <a:rPr lang="en-US" dirty="0"/>
              <a:t>HAVE THE DEVELOPER CONSTRUCT TWO TENNIS COURTS AT THE RECREATION CENTER</a:t>
            </a:r>
          </a:p>
          <a:p>
            <a:pPr marL="285750" indent="-285750">
              <a:buFontTx/>
              <a:buChar char="-"/>
            </a:pPr>
            <a:endParaRPr lang="en-US" dirty="0"/>
          </a:p>
          <a:p>
            <a:r>
              <a:rPr lang="en-US" dirty="0"/>
              <a:t>												  </a:t>
            </a:r>
            <a:r>
              <a:rPr lang="en-US" b="1" i="1" u="sng" dirty="0"/>
              <a:t>OR</a:t>
            </a:r>
            <a:r>
              <a:rPr lang="en-US" dirty="0"/>
              <a:t> </a:t>
            </a:r>
          </a:p>
          <a:p>
            <a:endParaRPr lang="en-US" dirty="0"/>
          </a:p>
          <a:p>
            <a:r>
              <a:rPr lang="en-US" dirty="0"/>
              <a:t>- ACCEPT $150,000 CAPITAL CONTRIBUTION FROM DEVELOPER FOR USE BY THE ASSOCIATION TO DECIDE UPON AT A LATER DATE</a:t>
            </a:r>
          </a:p>
          <a:p>
            <a:endParaRPr lang="en-US" dirty="0"/>
          </a:p>
          <a:p>
            <a:endParaRPr lang="en-US" dirty="0"/>
          </a:p>
          <a:p>
            <a:endParaRPr lang="en-US" dirty="0"/>
          </a:p>
        </p:txBody>
      </p:sp>
    </p:spTree>
    <p:extLst>
      <p:ext uri="{BB962C8B-B14F-4D97-AF65-F5344CB8AC3E}">
        <p14:creationId xmlns:p14="http://schemas.microsoft.com/office/powerpoint/2010/main" val="182279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1"/>
            <a:ext cx="1455420" cy="1903615"/>
          </a:xfrm>
          <a:prstGeom prst="rect">
            <a:avLst/>
          </a:prstGeom>
        </p:spPr>
      </p:pic>
      <p:sp>
        <p:nvSpPr>
          <p:cNvPr id="4" name="TextBox 3">
            <a:extLst>
              <a:ext uri="{FF2B5EF4-FFF2-40B4-BE49-F238E27FC236}">
                <a16:creationId xmlns:a16="http://schemas.microsoft.com/office/drawing/2014/main" id="{74155494-E8CF-4317-BA03-B4DE427D3E61}"/>
              </a:ext>
            </a:extLst>
          </p:cNvPr>
          <p:cNvSpPr txBox="1"/>
          <p:nvPr/>
        </p:nvSpPr>
        <p:spPr>
          <a:xfrm>
            <a:off x="68580" y="889462"/>
            <a:ext cx="12007042" cy="3046988"/>
          </a:xfrm>
          <a:prstGeom prst="rect">
            <a:avLst/>
          </a:prstGeom>
          <a:noFill/>
        </p:spPr>
        <p:txBody>
          <a:bodyPr wrap="square" rtlCol="0">
            <a:spAutoFit/>
          </a:bodyPr>
          <a:lstStyle/>
          <a:p>
            <a:pPr algn="ctr"/>
            <a:r>
              <a:rPr lang="en-US" sz="4800" dirty="0"/>
              <a:t>CLOSING NOTES</a:t>
            </a:r>
          </a:p>
          <a:p>
            <a:endParaRPr lang="en-US" dirty="0"/>
          </a:p>
          <a:p>
            <a:pPr marL="285750" indent="-285750">
              <a:buFontTx/>
              <a:buChar char="-"/>
            </a:pPr>
            <a:r>
              <a:rPr lang="en-US" dirty="0"/>
              <a:t>EACH HOMEOWNER RECEIVED A PROXY CARD FOR VOTING IN ABSENCE</a:t>
            </a:r>
          </a:p>
          <a:p>
            <a:endParaRPr lang="en-US" dirty="0"/>
          </a:p>
          <a:p>
            <a:pPr marL="285750" indent="-285750">
              <a:buFontTx/>
              <a:buChar char="-"/>
            </a:pPr>
            <a:r>
              <a:rPr lang="en-US" dirty="0"/>
              <a:t>A MAJORITY VOTE IS REQUIRED BY THE COMMUNITY, IF THIS REQUIREMENT IS NOT MET, THE DEVELOPER WILL EXECUTE THE CAPITAL CONTRIBUTION</a:t>
            </a:r>
          </a:p>
          <a:p>
            <a:endParaRPr lang="en-US" dirty="0"/>
          </a:p>
          <a:p>
            <a:pPr marL="285750" indent="-285750">
              <a:buFontTx/>
              <a:buChar char="-"/>
            </a:pPr>
            <a:r>
              <a:rPr lang="en-US" dirty="0"/>
              <a:t>QUESTIONS SHOULD BE DIRECTED TO </a:t>
            </a:r>
            <a:r>
              <a:rPr lang="en-US" dirty="0">
                <a:hlinkClick r:id="rId3"/>
              </a:rPr>
              <a:t>SCRUZ@CMC-MANAGEMENT.COM</a:t>
            </a:r>
            <a:r>
              <a:rPr lang="en-US" dirty="0"/>
              <a:t> ONLY</a:t>
            </a:r>
          </a:p>
          <a:p>
            <a:pPr marL="285750" indent="-285750">
              <a:buFontTx/>
              <a:buChar char="-"/>
            </a:pPr>
            <a:endParaRPr lang="en-US" dirty="0"/>
          </a:p>
        </p:txBody>
      </p:sp>
    </p:spTree>
    <p:extLst>
      <p:ext uri="{BB962C8B-B14F-4D97-AF65-F5344CB8AC3E}">
        <p14:creationId xmlns:p14="http://schemas.microsoft.com/office/powerpoint/2010/main" val="302781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0"/>
            <a:ext cx="1455420" cy="1903615"/>
          </a:xfrm>
          <a:prstGeom prst="rect">
            <a:avLst/>
          </a:prstGeom>
        </p:spPr>
      </p:pic>
      <p:pic>
        <p:nvPicPr>
          <p:cNvPr id="4" name="Picture 3">
            <a:extLst>
              <a:ext uri="{FF2B5EF4-FFF2-40B4-BE49-F238E27FC236}">
                <a16:creationId xmlns:a16="http://schemas.microsoft.com/office/drawing/2014/main" id="{4E27C8E0-47EB-485F-8A31-07B70D59C242}"/>
              </a:ext>
            </a:extLst>
          </p:cNvPr>
          <p:cNvPicPr/>
          <p:nvPr/>
        </p:nvPicPr>
        <p:blipFill>
          <a:blip r:embed="rId3"/>
          <a:stretch>
            <a:fillRect/>
          </a:stretch>
        </p:blipFill>
        <p:spPr>
          <a:xfrm>
            <a:off x="1820174" y="2208362"/>
            <a:ext cx="8212347" cy="3597215"/>
          </a:xfrm>
          <a:prstGeom prst="rect">
            <a:avLst/>
          </a:prstGeom>
        </p:spPr>
      </p:pic>
      <p:sp>
        <p:nvSpPr>
          <p:cNvPr id="6" name="TextBox 5">
            <a:extLst>
              <a:ext uri="{FF2B5EF4-FFF2-40B4-BE49-F238E27FC236}">
                <a16:creationId xmlns:a16="http://schemas.microsoft.com/office/drawing/2014/main" id="{A60DC2C7-8CDF-46A6-93D1-31CE76EE572C}"/>
              </a:ext>
            </a:extLst>
          </p:cNvPr>
          <p:cNvSpPr txBox="1"/>
          <p:nvPr/>
        </p:nvSpPr>
        <p:spPr>
          <a:xfrm>
            <a:off x="68580" y="1238597"/>
            <a:ext cx="12054840" cy="830997"/>
          </a:xfrm>
          <a:prstGeom prst="rect">
            <a:avLst/>
          </a:prstGeom>
          <a:noFill/>
        </p:spPr>
        <p:txBody>
          <a:bodyPr wrap="square" rtlCol="0">
            <a:spAutoFit/>
          </a:bodyPr>
          <a:lstStyle/>
          <a:p>
            <a:pPr algn="ctr"/>
            <a:r>
              <a:rPr lang="en-US" sz="4800" dirty="0"/>
              <a:t>SUMMARY OF PROFFER </a:t>
            </a:r>
          </a:p>
        </p:txBody>
      </p:sp>
    </p:spTree>
    <p:extLst>
      <p:ext uri="{BB962C8B-B14F-4D97-AF65-F5344CB8AC3E}">
        <p14:creationId xmlns:p14="http://schemas.microsoft.com/office/powerpoint/2010/main" val="1336104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1"/>
            <a:ext cx="1455420" cy="1903615"/>
          </a:xfrm>
          <a:prstGeom prst="rect">
            <a:avLst/>
          </a:prstGeom>
        </p:spPr>
      </p:pic>
      <p:sp>
        <p:nvSpPr>
          <p:cNvPr id="4" name="TextBox 3">
            <a:extLst>
              <a:ext uri="{FF2B5EF4-FFF2-40B4-BE49-F238E27FC236}">
                <a16:creationId xmlns:a16="http://schemas.microsoft.com/office/drawing/2014/main" id="{7A809DDB-477D-4130-A1FB-66604394F7CE}"/>
              </a:ext>
            </a:extLst>
          </p:cNvPr>
          <p:cNvSpPr txBox="1"/>
          <p:nvPr/>
        </p:nvSpPr>
        <p:spPr>
          <a:xfrm>
            <a:off x="234835" y="1075788"/>
            <a:ext cx="11957165" cy="7201972"/>
          </a:xfrm>
          <a:prstGeom prst="rect">
            <a:avLst/>
          </a:prstGeom>
          <a:noFill/>
        </p:spPr>
        <p:txBody>
          <a:bodyPr wrap="square" rtlCol="0">
            <a:spAutoFit/>
          </a:bodyPr>
          <a:lstStyle/>
          <a:p>
            <a:pPr algn="ctr"/>
            <a:r>
              <a:rPr lang="en-US" sz="4800" dirty="0"/>
              <a:t>Background Information</a:t>
            </a:r>
          </a:p>
          <a:p>
            <a:endParaRPr lang="en-US" dirty="0"/>
          </a:p>
          <a:p>
            <a:pPr marL="285750" indent="-285750">
              <a:buFontTx/>
              <a:buChar char="-"/>
            </a:pPr>
            <a:r>
              <a:rPr lang="en-US" dirty="0"/>
              <a:t>THE ORIGINAL PROFFER AGREEMENT PER THE 2013 REZONING ESTABLISHED THAT THE DEVELOPER WOULD PROVIDE A MINIMUM 10,000 SF CLUBHOUSE FACILITY, 2 SWIMMING POOLS, A TOT LOT &amp; 4 TENNIS COURTS. THIS PROFFER WAS ESTABLISHED PRIOR TO ANY DETAILED DESIGN WORK FOR THE REC CENTER.</a:t>
            </a:r>
          </a:p>
          <a:p>
            <a:pPr marL="285750" indent="-285750">
              <a:buFontTx/>
              <a:buChar char="-"/>
            </a:pPr>
            <a:r>
              <a:rPr lang="en-US" dirty="0"/>
              <a:t>IN JUNE, 2013 AN ARCHITECTURAL FIRM WAS HIRED TO DESIGN THE REC CENTER, AND THEY CAME UP WITH THE SOCIAL BARN, REC BARN, POOL BARN THEME, WHICH INCLUDED A COMMUNITY GARDEN, MARKET SQUARE, GREENHOUSE, TERRACED POOL VIEWING AREA, EVENT LAWN, ETC.  DURING THIS DESIGN PHASE, FEEDBACK PROVIDED BY HOA MANAGEMENT WAS THAT THE POPULARITY OF TENNIS HAD BEEN ON THE DECLINE FOR YEARS AND TENNIS COURTS AT EXISTING COMMUNITIES WERE CONSISTENTLY UNUSED.  IN CONSIDERATION OF THESE TWO THINGS, A DECISION WAS MADE TO REDUCE THE NUMBER OF COURTS FROM FOUR TO TWO (DUE TO SPACE CONSIDERATIONS) AND ULTIMATELY TO LET THE RESIDENTS MAKE THE DECISION, AT A FUTURE DATE WHEN THE RESIDENT POPULATION WOULD BE MORE SIGNIFICANT, AS TO WHETHER THEY WANTED COURTS AT ALL.   </a:t>
            </a:r>
          </a:p>
          <a:p>
            <a:pPr marL="285750" indent="-285750">
              <a:buFontTx/>
              <a:buChar char="-"/>
            </a:pPr>
            <a:r>
              <a:rPr lang="en-US" dirty="0"/>
              <a:t>IN 2014 A PROFFER AMENDMENT WAS SUBMITTED TO PRINCE WILLIAM COUNTY AND A NEW AGREEMENT WAS REACHED THAT ALLOWED THE DEVELOPER TO  BUILD THEIR PLAN WITH THE CAVEAT THAT AT A FUTURE DATE THE RESIDENTS WOULD VOTE TO EITHER ACCEPT $150,000 TO USE TOWARDS OTHER AMENITIES OR TO HAVE THE DEVELOPER CONSTRUCT TWO TENNIS COURTS.</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531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404" y="286604"/>
            <a:ext cx="10108276" cy="519732"/>
          </a:xfrm>
        </p:spPr>
        <p:txBody>
          <a:bodyPr>
            <a:normAutofit fontScale="90000"/>
          </a:bodyPr>
          <a:lstStyle/>
          <a:p>
            <a:pPr algn="ctr"/>
            <a:r>
              <a:rPr lang="en-US" dirty="0"/>
              <a:t>2013 Conceptual Plan</a:t>
            </a: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182357380"/>
              </p:ext>
            </p:extLst>
          </p:nvPr>
        </p:nvGraphicFramePr>
        <p:xfrm>
          <a:off x="2107103" y="806336"/>
          <a:ext cx="7745552" cy="5810010"/>
        </p:xfrm>
        <a:graphic>
          <a:graphicData uri="http://schemas.openxmlformats.org/presentationml/2006/ole">
            <mc:AlternateContent xmlns:mc="http://schemas.openxmlformats.org/markup-compatibility/2006">
              <mc:Choice xmlns:v="urn:schemas-microsoft-com:vml" Requires="v">
                <p:oleObj spid="_x0000_s1049" name="Acrobat Document" r:id="rId3" imgW="13167360" imgH="9875520" progId="AcroExch.Document.7">
                  <p:embed/>
                </p:oleObj>
              </mc:Choice>
              <mc:Fallback>
                <p:oleObj name="Acrobat Document" r:id="rId3" imgW="13167360" imgH="9875520" progId="AcroExch.Document.7">
                  <p:embed/>
                  <p:pic>
                    <p:nvPicPr>
                      <p:cNvPr id="0" name=""/>
                      <p:cNvPicPr/>
                      <p:nvPr/>
                    </p:nvPicPr>
                    <p:blipFill>
                      <a:blip r:embed="rId4"/>
                      <a:stretch>
                        <a:fillRect/>
                      </a:stretch>
                    </p:blipFill>
                    <p:spPr>
                      <a:xfrm>
                        <a:off x="2107103" y="806336"/>
                        <a:ext cx="7745552" cy="5810010"/>
                      </a:xfrm>
                      <a:prstGeom prst="rect">
                        <a:avLst/>
                      </a:prstGeom>
                    </p:spPr>
                  </p:pic>
                </p:oleObj>
              </mc:Fallback>
            </mc:AlternateContent>
          </a:graphicData>
        </a:graphic>
      </p:graphicFrame>
    </p:spTree>
    <p:extLst>
      <p:ext uri="{BB962C8B-B14F-4D97-AF65-F5344CB8AC3E}">
        <p14:creationId xmlns:p14="http://schemas.microsoft.com/office/powerpoint/2010/main" val="383710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404" y="286604"/>
            <a:ext cx="10108276" cy="519732"/>
          </a:xfrm>
        </p:spPr>
        <p:txBody>
          <a:bodyPr>
            <a:normAutofit fontScale="90000"/>
          </a:bodyPr>
          <a:lstStyle/>
          <a:p>
            <a:pPr algn="ctr"/>
            <a:r>
              <a:rPr lang="en-US" dirty="0"/>
              <a:t>May 2018 Aerial Photo</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822" y="868455"/>
            <a:ext cx="10515858" cy="5914732"/>
          </a:xfrm>
        </p:spPr>
      </p:pic>
    </p:spTree>
    <p:extLst>
      <p:ext uri="{BB962C8B-B14F-4D97-AF65-F5344CB8AC3E}">
        <p14:creationId xmlns:p14="http://schemas.microsoft.com/office/powerpoint/2010/main" val="95708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1"/>
            <a:ext cx="1455420" cy="1903615"/>
          </a:xfrm>
          <a:prstGeom prst="rect">
            <a:avLst/>
          </a:prstGeom>
        </p:spPr>
      </p:pic>
      <p:sp>
        <p:nvSpPr>
          <p:cNvPr id="7" name="Title 6"/>
          <p:cNvSpPr>
            <a:spLocks noGrp="1"/>
          </p:cNvSpPr>
          <p:nvPr>
            <p:ph type="title"/>
          </p:nvPr>
        </p:nvSpPr>
        <p:spPr/>
        <p:txBody>
          <a:bodyPr/>
          <a:lstStyle/>
          <a:p>
            <a:pPr algn="ctr"/>
            <a:r>
              <a:rPr lang="en-US" dirty="0"/>
              <a:t>Summary of Rec Center Amenities</a:t>
            </a:r>
          </a:p>
        </p:txBody>
      </p:sp>
      <p:grpSp>
        <p:nvGrpSpPr>
          <p:cNvPr id="5" name="Group 4">
            <a:extLst>
              <a:ext uri="{FF2B5EF4-FFF2-40B4-BE49-F238E27FC236}">
                <a16:creationId xmlns:a16="http://schemas.microsoft.com/office/drawing/2014/main" id="{8293F15F-4D5C-4E22-9A4A-7E1321010141}"/>
              </a:ext>
            </a:extLst>
          </p:cNvPr>
          <p:cNvGrpSpPr>
            <a:grpSpLocks noChangeAspect="1"/>
          </p:cNvGrpSpPr>
          <p:nvPr/>
        </p:nvGrpSpPr>
        <p:grpSpPr bwMode="auto">
          <a:xfrm>
            <a:off x="-11113" y="1341438"/>
            <a:ext cx="12307892" cy="4132263"/>
            <a:chOff x="-7" y="845"/>
            <a:chExt cx="7753" cy="2603"/>
          </a:xfrm>
        </p:grpSpPr>
        <p:sp>
          <p:nvSpPr>
            <p:cNvPr id="6" name="AutoShape 3">
              <a:extLst>
                <a:ext uri="{FF2B5EF4-FFF2-40B4-BE49-F238E27FC236}">
                  <a16:creationId xmlns:a16="http://schemas.microsoft.com/office/drawing/2014/main" id="{62AAB193-82BB-4D38-BB75-6153E7C798B2}"/>
                </a:ext>
              </a:extLst>
            </p:cNvPr>
            <p:cNvSpPr>
              <a:spLocks noChangeAspect="1" noChangeArrowheads="1" noTextEdit="1"/>
            </p:cNvSpPr>
            <p:nvPr/>
          </p:nvSpPr>
          <p:spPr bwMode="auto">
            <a:xfrm>
              <a:off x="0" y="852"/>
              <a:ext cx="7680"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5">
              <a:extLst>
                <a:ext uri="{FF2B5EF4-FFF2-40B4-BE49-F238E27FC236}">
                  <a16:creationId xmlns:a16="http://schemas.microsoft.com/office/drawing/2014/main" id="{4D54C357-E880-4540-9105-73FF8A0DA834}"/>
                </a:ext>
              </a:extLst>
            </p:cNvPr>
            <p:cNvSpPr>
              <a:spLocks noChangeArrowheads="1"/>
            </p:cNvSpPr>
            <p:nvPr/>
          </p:nvSpPr>
          <p:spPr bwMode="auto">
            <a:xfrm>
              <a:off x="771" y="872"/>
              <a:ext cx="110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2013 Original Proffer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1FFAEE83-DD05-4ED1-8693-12B6345F737A}"/>
                </a:ext>
              </a:extLst>
            </p:cNvPr>
            <p:cNvSpPr>
              <a:spLocks noChangeArrowheads="1"/>
            </p:cNvSpPr>
            <p:nvPr/>
          </p:nvSpPr>
          <p:spPr bwMode="auto">
            <a:xfrm>
              <a:off x="3275" y="872"/>
              <a:ext cx="119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2015 Amended Proffer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B895DB45-4BD5-4772-894A-ADD20AA26672}"/>
                </a:ext>
              </a:extLst>
            </p:cNvPr>
            <p:cNvSpPr>
              <a:spLocks noChangeArrowheads="1"/>
            </p:cNvSpPr>
            <p:nvPr/>
          </p:nvSpPr>
          <p:spPr bwMode="auto">
            <a:xfrm>
              <a:off x="6238" y="872"/>
              <a:ext cx="379"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Actual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8">
              <a:extLst>
                <a:ext uri="{FF2B5EF4-FFF2-40B4-BE49-F238E27FC236}">
                  <a16:creationId xmlns:a16="http://schemas.microsoft.com/office/drawing/2014/main" id="{0CAB9D91-5931-42DE-95B3-ECD60D3E4213}"/>
                </a:ext>
              </a:extLst>
            </p:cNvPr>
            <p:cNvSpPr>
              <a:spLocks noChangeArrowheads="1"/>
            </p:cNvSpPr>
            <p:nvPr/>
          </p:nvSpPr>
          <p:spPr bwMode="auto">
            <a:xfrm>
              <a:off x="27" y="1271"/>
              <a:ext cx="259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Minimum 10,000 sf Clubhouse Facility that includes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5AD8EF89-46B3-4899-A1D7-929A5C89C207}"/>
                </a:ext>
              </a:extLst>
            </p:cNvPr>
            <p:cNvSpPr>
              <a:spLocks noChangeArrowheads="1"/>
            </p:cNvSpPr>
            <p:nvPr/>
          </p:nvSpPr>
          <p:spPr bwMode="auto">
            <a:xfrm>
              <a:off x="27" y="1431"/>
              <a:ext cx="253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an Exercise/Fitness Room and Multi Purpose Room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408D25DF-BD71-4A81-BA85-1BF9CF3DC2A0}"/>
                </a:ext>
              </a:extLst>
            </p:cNvPr>
            <p:cNvSpPr>
              <a:spLocks noChangeArrowheads="1"/>
            </p:cNvSpPr>
            <p:nvPr/>
          </p:nvSpPr>
          <p:spPr bwMode="auto">
            <a:xfrm>
              <a:off x="2584" y="1191"/>
              <a:ext cx="259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Minimum 10,000 sf Clubhouse Facility that includes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07CF3078-A086-4954-8483-C053AC39C042}"/>
                </a:ext>
              </a:extLst>
            </p:cNvPr>
            <p:cNvSpPr>
              <a:spLocks noChangeArrowheads="1"/>
            </p:cNvSpPr>
            <p:nvPr/>
          </p:nvSpPr>
          <p:spPr bwMode="auto">
            <a:xfrm>
              <a:off x="2584" y="1351"/>
              <a:ext cx="259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an Exercise/Fitness Room and Multi Purpose Room,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2">
              <a:extLst>
                <a:ext uri="{FF2B5EF4-FFF2-40B4-BE49-F238E27FC236}">
                  <a16:creationId xmlns:a16="http://schemas.microsoft.com/office/drawing/2014/main" id="{A8E1A5FF-DD2B-4877-8146-3904ECAB8E5C}"/>
                </a:ext>
              </a:extLst>
            </p:cNvPr>
            <p:cNvSpPr>
              <a:spLocks noChangeArrowheads="1"/>
            </p:cNvSpPr>
            <p:nvPr/>
          </p:nvSpPr>
          <p:spPr bwMode="auto">
            <a:xfrm>
              <a:off x="2584" y="1511"/>
              <a:ext cx="177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which may be more than 1 building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3">
              <a:extLst>
                <a:ext uri="{FF2B5EF4-FFF2-40B4-BE49-F238E27FC236}">
                  <a16:creationId xmlns:a16="http://schemas.microsoft.com/office/drawing/2014/main" id="{4A2CDD19-AF4C-4A8E-8572-04D57C5BFA30}"/>
                </a:ext>
              </a:extLst>
            </p:cNvPr>
            <p:cNvSpPr>
              <a:spLocks noChangeArrowheads="1"/>
            </p:cNvSpPr>
            <p:nvPr/>
          </p:nvSpPr>
          <p:spPr bwMode="auto">
            <a:xfrm>
              <a:off x="5142" y="1271"/>
              <a:ext cx="26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Over 14,000 sf in 3 separate buildings with high end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id="{70FBE5CB-CF04-469B-8786-A78CA4131761}"/>
                </a:ext>
              </a:extLst>
            </p:cNvPr>
            <p:cNvSpPr>
              <a:spLocks noChangeArrowheads="1"/>
            </p:cNvSpPr>
            <p:nvPr/>
          </p:nvSpPr>
          <p:spPr bwMode="auto">
            <a:xfrm>
              <a:off x="5142" y="1431"/>
              <a:ext cx="1229"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equipment and finishes.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5">
              <a:extLst>
                <a:ext uri="{FF2B5EF4-FFF2-40B4-BE49-F238E27FC236}">
                  <a16:creationId xmlns:a16="http://schemas.microsoft.com/office/drawing/2014/main" id="{E875A8C7-5A40-4883-A670-C882BD1C4299}"/>
                </a:ext>
              </a:extLst>
            </p:cNvPr>
            <p:cNvSpPr>
              <a:spLocks noChangeArrowheads="1"/>
            </p:cNvSpPr>
            <p:nvPr/>
          </p:nvSpPr>
          <p:spPr bwMode="auto">
            <a:xfrm>
              <a:off x="27" y="1751"/>
              <a:ext cx="263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2 Swimming Pools, one of which shall be a minimum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6">
              <a:extLst>
                <a:ext uri="{FF2B5EF4-FFF2-40B4-BE49-F238E27FC236}">
                  <a16:creationId xmlns:a16="http://schemas.microsoft.com/office/drawing/2014/main" id="{57C7DFBF-7013-46E8-B3C3-B9736C790F24}"/>
                </a:ext>
              </a:extLst>
            </p:cNvPr>
            <p:cNvSpPr>
              <a:spLocks noChangeArrowheads="1"/>
            </p:cNvSpPr>
            <p:nvPr/>
          </p:nvSpPr>
          <p:spPr bwMode="auto">
            <a:xfrm>
              <a:off x="27" y="1910"/>
              <a:ext cx="150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6 lanes and 25 yards in length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7">
              <a:extLst>
                <a:ext uri="{FF2B5EF4-FFF2-40B4-BE49-F238E27FC236}">
                  <a16:creationId xmlns:a16="http://schemas.microsoft.com/office/drawing/2014/main" id="{1C2B2623-B58C-491C-AC3A-245925686B31}"/>
                </a:ext>
              </a:extLst>
            </p:cNvPr>
            <p:cNvSpPr>
              <a:spLocks noChangeArrowheads="1"/>
            </p:cNvSpPr>
            <p:nvPr/>
          </p:nvSpPr>
          <p:spPr bwMode="auto">
            <a:xfrm>
              <a:off x="2584" y="1751"/>
              <a:ext cx="263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2 Swimming Pools, one of which shall be a minimum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8">
              <a:extLst>
                <a:ext uri="{FF2B5EF4-FFF2-40B4-BE49-F238E27FC236}">
                  <a16:creationId xmlns:a16="http://schemas.microsoft.com/office/drawing/2014/main" id="{E2CB54FB-BD5A-4CF5-B5F0-C3021000302E}"/>
                </a:ext>
              </a:extLst>
            </p:cNvPr>
            <p:cNvSpPr>
              <a:spLocks noChangeArrowheads="1"/>
            </p:cNvSpPr>
            <p:nvPr/>
          </p:nvSpPr>
          <p:spPr bwMode="auto">
            <a:xfrm>
              <a:off x="2584" y="1910"/>
              <a:ext cx="150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6 lanes and 25 yards in length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19">
              <a:extLst>
                <a:ext uri="{FF2B5EF4-FFF2-40B4-BE49-F238E27FC236}">
                  <a16:creationId xmlns:a16="http://schemas.microsoft.com/office/drawing/2014/main" id="{372778E6-21BD-4F62-97F2-77DE09080FA0}"/>
                </a:ext>
              </a:extLst>
            </p:cNvPr>
            <p:cNvSpPr>
              <a:spLocks noChangeArrowheads="1"/>
            </p:cNvSpPr>
            <p:nvPr/>
          </p:nvSpPr>
          <p:spPr bwMode="auto">
            <a:xfrm>
              <a:off x="5142" y="1671"/>
              <a:ext cx="239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2 Swimming Pools which include an 8 Lane X 25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0">
              <a:extLst>
                <a:ext uri="{FF2B5EF4-FFF2-40B4-BE49-F238E27FC236}">
                  <a16:creationId xmlns:a16="http://schemas.microsoft.com/office/drawing/2014/main" id="{BBE57E9F-FE0B-4796-9097-C56E3583EF03}"/>
                </a:ext>
              </a:extLst>
            </p:cNvPr>
            <p:cNvSpPr>
              <a:spLocks noChangeArrowheads="1"/>
            </p:cNvSpPr>
            <p:nvPr/>
          </p:nvSpPr>
          <p:spPr bwMode="auto">
            <a:xfrm>
              <a:off x="5142" y="1830"/>
              <a:ext cx="259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yards lap pool and large family pool with integrated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1">
              <a:extLst>
                <a:ext uri="{FF2B5EF4-FFF2-40B4-BE49-F238E27FC236}">
                  <a16:creationId xmlns:a16="http://schemas.microsoft.com/office/drawing/2014/main" id="{6CBF779A-BFDD-4716-9C1D-D6B909231A5D}"/>
                </a:ext>
              </a:extLst>
            </p:cNvPr>
            <p:cNvSpPr>
              <a:spLocks noChangeArrowheads="1"/>
            </p:cNvSpPr>
            <p:nvPr/>
          </p:nvSpPr>
          <p:spPr bwMode="auto">
            <a:xfrm>
              <a:off x="5142" y="1990"/>
              <a:ext cx="87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kiddie pool area.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2">
              <a:extLst>
                <a:ext uri="{FF2B5EF4-FFF2-40B4-BE49-F238E27FC236}">
                  <a16:creationId xmlns:a16="http://schemas.microsoft.com/office/drawing/2014/main" id="{B4838B89-4897-4AA5-85A7-1E3519BFCCD4}"/>
                </a:ext>
              </a:extLst>
            </p:cNvPr>
            <p:cNvSpPr>
              <a:spLocks noChangeArrowheads="1"/>
            </p:cNvSpPr>
            <p:nvPr/>
          </p:nvSpPr>
          <p:spPr bwMode="auto">
            <a:xfrm>
              <a:off x="27" y="2469"/>
              <a:ext cx="399"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Tot Lot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3">
              <a:extLst>
                <a:ext uri="{FF2B5EF4-FFF2-40B4-BE49-F238E27FC236}">
                  <a16:creationId xmlns:a16="http://schemas.microsoft.com/office/drawing/2014/main" id="{3EEC6D1E-6735-4A5C-AB01-BBBCD03F81B6}"/>
                </a:ext>
              </a:extLst>
            </p:cNvPr>
            <p:cNvSpPr>
              <a:spLocks noChangeArrowheads="1"/>
            </p:cNvSpPr>
            <p:nvPr/>
          </p:nvSpPr>
          <p:spPr bwMode="auto">
            <a:xfrm>
              <a:off x="2584" y="2150"/>
              <a:ext cx="262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Outdoor Activity Area(s) that may include any of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4">
              <a:extLst>
                <a:ext uri="{FF2B5EF4-FFF2-40B4-BE49-F238E27FC236}">
                  <a16:creationId xmlns:a16="http://schemas.microsoft.com/office/drawing/2014/main" id="{0FDC8816-4E8D-445F-97A2-7391C2B95BD0}"/>
                </a:ext>
              </a:extLst>
            </p:cNvPr>
            <p:cNvSpPr>
              <a:spLocks noChangeArrowheads="1"/>
            </p:cNvSpPr>
            <p:nvPr/>
          </p:nvSpPr>
          <p:spPr bwMode="auto">
            <a:xfrm>
              <a:off x="2584" y="2310"/>
              <a:ext cx="175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following: i) community garden, ii)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5">
              <a:extLst>
                <a:ext uri="{FF2B5EF4-FFF2-40B4-BE49-F238E27FC236}">
                  <a16:creationId xmlns:a16="http://schemas.microsoft.com/office/drawing/2014/main" id="{E4A47769-A4DA-4FD1-91C5-E0BB26468161}"/>
                </a:ext>
              </a:extLst>
            </p:cNvPr>
            <p:cNvSpPr>
              <a:spLocks noChangeArrowheads="1"/>
            </p:cNvSpPr>
            <p:nvPr/>
          </p:nvSpPr>
          <p:spPr bwMode="auto">
            <a:xfrm>
              <a:off x="2584" y="2469"/>
              <a:ext cx="237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greenhouse/potting shed iii), courts (volleyball,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6">
              <a:extLst>
                <a:ext uri="{FF2B5EF4-FFF2-40B4-BE49-F238E27FC236}">
                  <a16:creationId xmlns:a16="http://schemas.microsoft.com/office/drawing/2014/main" id="{B7F328A0-BAF2-4548-85ED-C4D2BC0F9ACE}"/>
                </a:ext>
              </a:extLst>
            </p:cNvPr>
            <p:cNvSpPr>
              <a:spLocks noChangeArrowheads="1"/>
            </p:cNvSpPr>
            <p:nvPr/>
          </p:nvSpPr>
          <p:spPr bwMode="auto">
            <a:xfrm>
              <a:off x="2584" y="2629"/>
              <a:ext cx="253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tennis, bocce, croquet), iv) Tot Lot, v) other similar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16681AAD-AA6E-408B-B03B-05035E01BC91}"/>
                </a:ext>
              </a:extLst>
            </p:cNvPr>
            <p:cNvSpPr>
              <a:spLocks noChangeArrowheads="1"/>
            </p:cNvSpPr>
            <p:nvPr/>
          </p:nvSpPr>
          <p:spPr bwMode="auto">
            <a:xfrm>
              <a:off x="2584" y="2789"/>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types of activities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F0F758A3-6740-4B16-8759-B5B2AFD1BACD}"/>
                </a:ext>
              </a:extLst>
            </p:cNvPr>
            <p:cNvSpPr>
              <a:spLocks noChangeArrowheads="1"/>
            </p:cNvSpPr>
            <p:nvPr/>
          </p:nvSpPr>
          <p:spPr bwMode="auto">
            <a:xfrm>
              <a:off x="5142" y="2310"/>
              <a:ext cx="237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i) Greenhouse, ii) Community Garden, iii) Event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20046E77-8F8F-4BEC-99AE-AAC189B48A78}"/>
                </a:ext>
              </a:extLst>
            </p:cNvPr>
            <p:cNvSpPr>
              <a:spLocks noChangeArrowheads="1"/>
            </p:cNvSpPr>
            <p:nvPr/>
          </p:nvSpPr>
          <p:spPr bwMode="auto">
            <a:xfrm>
              <a:off x="5142" y="2469"/>
              <a:ext cx="249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Lawn, iv) Tiered Lawn Seating area for lap pool, v)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0">
              <a:extLst>
                <a:ext uri="{FF2B5EF4-FFF2-40B4-BE49-F238E27FC236}">
                  <a16:creationId xmlns:a16="http://schemas.microsoft.com/office/drawing/2014/main" id="{E2618AAD-0C97-4C51-83DE-0B6A61190B4B}"/>
                </a:ext>
              </a:extLst>
            </p:cNvPr>
            <p:cNvSpPr>
              <a:spLocks noChangeArrowheads="1"/>
            </p:cNvSpPr>
            <p:nvPr/>
          </p:nvSpPr>
          <p:spPr bwMode="auto">
            <a:xfrm>
              <a:off x="5142" y="2629"/>
              <a:ext cx="85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Market Pavillion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1">
              <a:extLst>
                <a:ext uri="{FF2B5EF4-FFF2-40B4-BE49-F238E27FC236}">
                  <a16:creationId xmlns:a16="http://schemas.microsoft.com/office/drawing/2014/main" id="{6D556769-612E-4955-8B91-EC11FEC9B2AD}"/>
                </a:ext>
              </a:extLst>
            </p:cNvPr>
            <p:cNvSpPr>
              <a:spLocks noChangeArrowheads="1"/>
            </p:cNvSpPr>
            <p:nvPr/>
          </p:nvSpPr>
          <p:spPr bwMode="auto">
            <a:xfrm>
              <a:off x="27" y="3108"/>
              <a:ext cx="81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4 Tennis Courts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2">
              <a:extLst>
                <a:ext uri="{FF2B5EF4-FFF2-40B4-BE49-F238E27FC236}">
                  <a16:creationId xmlns:a16="http://schemas.microsoft.com/office/drawing/2014/main" id="{980E498C-B081-4779-A616-68D4D0B07A7A}"/>
                </a:ext>
              </a:extLst>
            </p:cNvPr>
            <p:cNvSpPr>
              <a:spLocks noChangeArrowheads="1"/>
            </p:cNvSpPr>
            <p:nvPr/>
          </p:nvSpPr>
          <p:spPr bwMode="auto">
            <a:xfrm>
              <a:off x="2602" y="2936"/>
              <a:ext cx="219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Option of 2 Tennis Courts to be approved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majority vote of the PSRA homeowners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July 1, 2018 or $150,000 cash contribution.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3">
              <a:extLst>
                <a:ext uri="{FF2B5EF4-FFF2-40B4-BE49-F238E27FC236}">
                  <a16:creationId xmlns:a16="http://schemas.microsoft.com/office/drawing/2014/main" id="{3E253697-D062-47AF-87A6-729B42ABDB7D}"/>
                </a:ext>
              </a:extLst>
            </p:cNvPr>
            <p:cNvSpPr>
              <a:spLocks noChangeArrowheads="1"/>
            </p:cNvSpPr>
            <p:nvPr/>
          </p:nvSpPr>
          <p:spPr bwMode="auto">
            <a:xfrm>
              <a:off x="2584" y="310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4">
              <a:extLst>
                <a:ext uri="{FF2B5EF4-FFF2-40B4-BE49-F238E27FC236}">
                  <a16:creationId xmlns:a16="http://schemas.microsoft.com/office/drawing/2014/main" id="{B688D484-3CC2-4D04-81B8-F44586C9911F}"/>
                </a:ext>
              </a:extLst>
            </p:cNvPr>
            <p:cNvSpPr>
              <a:spLocks noChangeArrowheads="1"/>
            </p:cNvSpPr>
            <p:nvPr/>
          </p:nvSpPr>
          <p:spPr bwMode="auto">
            <a:xfrm>
              <a:off x="2584" y="326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35">
              <a:extLst>
                <a:ext uri="{FF2B5EF4-FFF2-40B4-BE49-F238E27FC236}">
                  <a16:creationId xmlns:a16="http://schemas.microsoft.com/office/drawing/2014/main" id="{4C69B94A-B357-4E17-8122-2BF29B875CAF}"/>
                </a:ext>
              </a:extLst>
            </p:cNvPr>
            <p:cNvSpPr>
              <a:spLocks noChangeArrowheads="1"/>
            </p:cNvSpPr>
            <p:nvPr/>
          </p:nvSpPr>
          <p:spPr bwMode="auto">
            <a:xfrm>
              <a:off x="5142" y="2949"/>
              <a:ext cx="160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Tennis Courts to be approved by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6">
              <a:extLst>
                <a:ext uri="{FF2B5EF4-FFF2-40B4-BE49-F238E27FC236}">
                  <a16:creationId xmlns:a16="http://schemas.microsoft.com/office/drawing/2014/main" id="{3BAB2936-EF43-4475-8D12-073A67DC31F2}"/>
                </a:ext>
              </a:extLst>
            </p:cNvPr>
            <p:cNvSpPr>
              <a:spLocks noChangeArrowheads="1"/>
            </p:cNvSpPr>
            <p:nvPr/>
          </p:nvSpPr>
          <p:spPr bwMode="auto">
            <a:xfrm>
              <a:off x="5142" y="3108"/>
              <a:ext cx="255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a majority vote of the PSRA homeowners by July 1,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7">
              <a:extLst>
                <a:ext uri="{FF2B5EF4-FFF2-40B4-BE49-F238E27FC236}">
                  <a16:creationId xmlns:a16="http://schemas.microsoft.com/office/drawing/2014/main" id="{4EF98020-4EB7-4436-9277-EEFC544A444C}"/>
                </a:ext>
              </a:extLst>
            </p:cNvPr>
            <p:cNvSpPr>
              <a:spLocks noChangeArrowheads="1"/>
            </p:cNvSpPr>
            <p:nvPr/>
          </p:nvSpPr>
          <p:spPr bwMode="auto">
            <a:xfrm>
              <a:off x="5142" y="3268"/>
              <a:ext cx="182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2018 or $150,000 cash contribution.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Line 38">
              <a:extLst>
                <a:ext uri="{FF2B5EF4-FFF2-40B4-BE49-F238E27FC236}">
                  <a16:creationId xmlns:a16="http://schemas.microsoft.com/office/drawing/2014/main" id="{4FF205D6-F724-4309-BE8E-AF165FE470CB}"/>
                </a:ext>
              </a:extLst>
            </p:cNvPr>
            <p:cNvSpPr>
              <a:spLocks noChangeShapeType="1"/>
            </p:cNvSpPr>
            <p:nvPr/>
          </p:nvSpPr>
          <p:spPr bwMode="auto">
            <a:xfrm>
              <a:off x="-7" y="845"/>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29C1B300-F7D7-451F-8039-F49748B20732}"/>
                </a:ext>
              </a:extLst>
            </p:cNvPr>
            <p:cNvSpPr>
              <a:spLocks noChangeArrowheads="1"/>
            </p:cNvSpPr>
            <p:nvPr/>
          </p:nvSpPr>
          <p:spPr bwMode="auto">
            <a:xfrm>
              <a:off x="-7" y="845"/>
              <a:ext cx="2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Line 40">
              <a:extLst>
                <a:ext uri="{FF2B5EF4-FFF2-40B4-BE49-F238E27FC236}">
                  <a16:creationId xmlns:a16="http://schemas.microsoft.com/office/drawing/2014/main" id="{EB161950-4C74-449A-AA28-B7BC33AD11A8}"/>
                </a:ext>
              </a:extLst>
            </p:cNvPr>
            <p:cNvSpPr>
              <a:spLocks noChangeShapeType="1"/>
            </p:cNvSpPr>
            <p:nvPr/>
          </p:nvSpPr>
          <p:spPr bwMode="auto">
            <a:xfrm>
              <a:off x="7" y="859"/>
              <a:ext cx="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41">
              <a:extLst>
                <a:ext uri="{FF2B5EF4-FFF2-40B4-BE49-F238E27FC236}">
                  <a16:creationId xmlns:a16="http://schemas.microsoft.com/office/drawing/2014/main" id="{7C783C79-205D-4ADE-A1AA-521B8E706E65}"/>
                </a:ext>
              </a:extLst>
            </p:cNvPr>
            <p:cNvSpPr>
              <a:spLocks noChangeArrowheads="1"/>
            </p:cNvSpPr>
            <p:nvPr/>
          </p:nvSpPr>
          <p:spPr bwMode="auto">
            <a:xfrm>
              <a:off x="7" y="85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115EA0F2-A270-4DA5-8A4B-8ECA1C491160}"/>
                </a:ext>
              </a:extLst>
            </p:cNvPr>
            <p:cNvSpPr>
              <a:spLocks noChangeShapeType="1"/>
            </p:cNvSpPr>
            <p:nvPr/>
          </p:nvSpPr>
          <p:spPr bwMode="auto">
            <a:xfrm flipV="1">
              <a:off x="0" y="85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3">
              <a:extLst>
                <a:ext uri="{FF2B5EF4-FFF2-40B4-BE49-F238E27FC236}">
                  <a16:creationId xmlns:a16="http://schemas.microsoft.com/office/drawing/2014/main" id="{5780D8C7-88E4-4A4C-BACD-3384EC4937D2}"/>
                </a:ext>
              </a:extLst>
            </p:cNvPr>
            <p:cNvSpPr>
              <a:spLocks noChangeArrowheads="1"/>
            </p:cNvSpPr>
            <p:nvPr/>
          </p:nvSpPr>
          <p:spPr bwMode="auto">
            <a:xfrm>
              <a:off x="0" y="845"/>
              <a:ext cx="7" cy="7"/>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965FC54C-BFD2-4BBA-A8F5-E54899B89B1F}"/>
                </a:ext>
              </a:extLst>
            </p:cNvPr>
            <p:cNvSpPr>
              <a:spLocks noChangeShapeType="1"/>
            </p:cNvSpPr>
            <p:nvPr/>
          </p:nvSpPr>
          <p:spPr bwMode="auto">
            <a:xfrm flipV="1">
              <a:off x="2558" y="85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5">
              <a:extLst>
                <a:ext uri="{FF2B5EF4-FFF2-40B4-BE49-F238E27FC236}">
                  <a16:creationId xmlns:a16="http://schemas.microsoft.com/office/drawing/2014/main" id="{AD11B276-F2AB-4EED-9811-F074FAA3FD78}"/>
                </a:ext>
              </a:extLst>
            </p:cNvPr>
            <p:cNvSpPr>
              <a:spLocks noChangeArrowheads="1"/>
            </p:cNvSpPr>
            <p:nvPr/>
          </p:nvSpPr>
          <p:spPr bwMode="auto">
            <a:xfrm>
              <a:off x="2558" y="845"/>
              <a:ext cx="6" cy="7"/>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8B17B496-801F-4441-88AB-6874D0BAC09D}"/>
                </a:ext>
              </a:extLst>
            </p:cNvPr>
            <p:cNvSpPr>
              <a:spLocks noChangeShapeType="1"/>
            </p:cNvSpPr>
            <p:nvPr/>
          </p:nvSpPr>
          <p:spPr bwMode="auto">
            <a:xfrm flipV="1">
              <a:off x="5116" y="85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47">
              <a:extLst>
                <a:ext uri="{FF2B5EF4-FFF2-40B4-BE49-F238E27FC236}">
                  <a16:creationId xmlns:a16="http://schemas.microsoft.com/office/drawing/2014/main" id="{7B275FC3-5F28-43F5-9D3A-6B6AA728A6D0}"/>
                </a:ext>
              </a:extLst>
            </p:cNvPr>
            <p:cNvSpPr>
              <a:spLocks noChangeArrowheads="1"/>
            </p:cNvSpPr>
            <p:nvPr/>
          </p:nvSpPr>
          <p:spPr bwMode="auto">
            <a:xfrm>
              <a:off x="5116" y="845"/>
              <a:ext cx="6" cy="7"/>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7778D99B-B089-413A-9DDC-11C92D207850}"/>
                </a:ext>
              </a:extLst>
            </p:cNvPr>
            <p:cNvSpPr>
              <a:spLocks noChangeShapeType="1"/>
            </p:cNvSpPr>
            <p:nvPr/>
          </p:nvSpPr>
          <p:spPr bwMode="auto">
            <a:xfrm flipV="1">
              <a:off x="7673" y="85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49">
              <a:extLst>
                <a:ext uri="{FF2B5EF4-FFF2-40B4-BE49-F238E27FC236}">
                  <a16:creationId xmlns:a16="http://schemas.microsoft.com/office/drawing/2014/main" id="{38570D63-A97B-4B10-B985-B757CD00AA54}"/>
                </a:ext>
              </a:extLst>
            </p:cNvPr>
            <p:cNvSpPr>
              <a:spLocks noChangeArrowheads="1"/>
            </p:cNvSpPr>
            <p:nvPr/>
          </p:nvSpPr>
          <p:spPr bwMode="auto">
            <a:xfrm>
              <a:off x="7673" y="845"/>
              <a:ext cx="7" cy="7"/>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5B6CD623-1922-4D1F-859A-8D80EC1C3E84}"/>
                </a:ext>
              </a:extLst>
            </p:cNvPr>
            <p:cNvSpPr>
              <a:spLocks noChangeShapeType="1"/>
            </p:cNvSpPr>
            <p:nvPr/>
          </p:nvSpPr>
          <p:spPr bwMode="auto">
            <a:xfrm>
              <a:off x="-7" y="845"/>
              <a:ext cx="0" cy="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51">
              <a:extLst>
                <a:ext uri="{FF2B5EF4-FFF2-40B4-BE49-F238E27FC236}">
                  <a16:creationId xmlns:a16="http://schemas.microsoft.com/office/drawing/2014/main" id="{EA08E9D6-C60D-41AF-9611-00F177A154F0}"/>
                </a:ext>
              </a:extLst>
            </p:cNvPr>
            <p:cNvSpPr>
              <a:spLocks noChangeArrowheads="1"/>
            </p:cNvSpPr>
            <p:nvPr/>
          </p:nvSpPr>
          <p:spPr bwMode="auto">
            <a:xfrm>
              <a:off x="-7" y="845"/>
              <a:ext cx="7"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812EA3E4-3866-4AC2-92E4-465657DF2F30}"/>
                </a:ext>
              </a:extLst>
            </p:cNvPr>
            <p:cNvSpPr>
              <a:spLocks noChangeShapeType="1"/>
            </p:cNvSpPr>
            <p:nvPr/>
          </p:nvSpPr>
          <p:spPr bwMode="auto">
            <a:xfrm>
              <a:off x="7" y="859"/>
              <a:ext cx="0" cy="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53">
              <a:extLst>
                <a:ext uri="{FF2B5EF4-FFF2-40B4-BE49-F238E27FC236}">
                  <a16:creationId xmlns:a16="http://schemas.microsoft.com/office/drawing/2014/main" id="{77E6B10B-178D-49F6-B91C-E54F1189BDF0}"/>
                </a:ext>
              </a:extLst>
            </p:cNvPr>
            <p:cNvSpPr>
              <a:spLocks noChangeArrowheads="1"/>
            </p:cNvSpPr>
            <p:nvPr/>
          </p:nvSpPr>
          <p:spPr bwMode="auto">
            <a:xfrm>
              <a:off x="7" y="85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5E9E369D-7508-4B70-8241-B6FF5B9FC969}"/>
                </a:ext>
              </a:extLst>
            </p:cNvPr>
            <p:cNvSpPr>
              <a:spLocks noChangeShapeType="1"/>
            </p:cNvSpPr>
            <p:nvPr/>
          </p:nvSpPr>
          <p:spPr bwMode="auto">
            <a:xfrm>
              <a:off x="7" y="3415"/>
              <a:ext cx="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5">
              <a:extLst>
                <a:ext uri="{FF2B5EF4-FFF2-40B4-BE49-F238E27FC236}">
                  <a16:creationId xmlns:a16="http://schemas.microsoft.com/office/drawing/2014/main" id="{12ADB73D-7412-4A93-A977-645849E368B2}"/>
                </a:ext>
              </a:extLst>
            </p:cNvPr>
            <p:cNvSpPr>
              <a:spLocks noChangeArrowheads="1"/>
            </p:cNvSpPr>
            <p:nvPr/>
          </p:nvSpPr>
          <p:spPr bwMode="auto">
            <a:xfrm>
              <a:off x="7" y="3415"/>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A4A33205-70F7-48C5-942D-3056768F81E0}"/>
                </a:ext>
              </a:extLst>
            </p:cNvPr>
            <p:cNvSpPr>
              <a:spLocks noChangeShapeType="1"/>
            </p:cNvSpPr>
            <p:nvPr/>
          </p:nvSpPr>
          <p:spPr bwMode="auto">
            <a:xfrm>
              <a:off x="0" y="3428"/>
              <a:ext cx="13" cy="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57">
              <a:extLst>
                <a:ext uri="{FF2B5EF4-FFF2-40B4-BE49-F238E27FC236}">
                  <a16:creationId xmlns:a16="http://schemas.microsoft.com/office/drawing/2014/main" id="{CD46F6D6-3639-46A7-B4CD-716BBBD41DA4}"/>
                </a:ext>
              </a:extLst>
            </p:cNvPr>
            <p:cNvSpPr>
              <a:spLocks noChangeArrowheads="1"/>
            </p:cNvSpPr>
            <p:nvPr/>
          </p:nvSpPr>
          <p:spPr bwMode="auto">
            <a:xfrm>
              <a:off x="-7" y="3428"/>
              <a:ext cx="2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1BBF31FD-82F8-442D-81DD-FDCF2D4EA863}"/>
                </a:ext>
              </a:extLst>
            </p:cNvPr>
            <p:cNvSpPr>
              <a:spLocks noChangeShapeType="1"/>
            </p:cNvSpPr>
            <p:nvPr/>
          </p:nvSpPr>
          <p:spPr bwMode="auto">
            <a:xfrm>
              <a:off x="7667" y="859"/>
              <a:ext cx="0" cy="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59">
              <a:extLst>
                <a:ext uri="{FF2B5EF4-FFF2-40B4-BE49-F238E27FC236}">
                  <a16:creationId xmlns:a16="http://schemas.microsoft.com/office/drawing/2014/main" id="{65536ED5-97B5-4F35-B59F-BBAE1AEAC9A0}"/>
                </a:ext>
              </a:extLst>
            </p:cNvPr>
            <p:cNvSpPr>
              <a:spLocks noChangeArrowheads="1"/>
            </p:cNvSpPr>
            <p:nvPr/>
          </p:nvSpPr>
          <p:spPr bwMode="auto">
            <a:xfrm>
              <a:off x="7667" y="85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A003C711-EEB5-4C21-B503-BD6BEFD89D92}"/>
                </a:ext>
              </a:extLst>
            </p:cNvPr>
            <p:cNvSpPr>
              <a:spLocks noChangeShapeType="1"/>
            </p:cNvSpPr>
            <p:nvPr/>
          </p:nvSpPr>
          <p:spPr bwMode="auto">
            <a:xfrm>
              <a:off x="7680" y="852"/>
              <a:ext cx="1" cy="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D374E644-89FD-49AB-BE2B-6918A4058AC4}"/>
                </a:ext>
              </a:extLst>
            </p:cNvPr>
            <p:cNvSpPr>
              <a:spLocks noChangeArrowheads="1"/>
            </p:cNvSpPr>
            <p:nvPr/>
          </p:nvSpPr>
          <p:spPr bwMode="auto">
            <a:xfrm>
              <a:off x="7680" y="845"/>
              <a:ext cx="7"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Line 62">
              <a:extLst>
                <a:ext uri="{FF2B5EF4-FFF2-40B4-BE49-F238E27FC236}">
                  <a16:creationId xmlns:a16="http://schemas.microsoft.com/office/drawing/2014/main" id="{4CE69D1B-B8D3-4005-8098-C5EEABFD50DA}"/>
                </a:ext>
              </a:extLst>
            </p:cNvPr>
            <p:cNvSpPr>
              <a:spLocks noChangeShapeType="1"/>
            </p:cNvSpPr>
            <p:nvPr/>
          </p:nvSpPr>
          <p:spPr bwMode="auto">
            <a:xfrm>
              <a:off x="-7" y="865"/>
              <a:ext cx="0" cy="25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Rectangle 63">
              <a:extLst>
                <a:ext uri="{FF2B5EF4-FFF2-40B4-BE49-F238E27FC236}">
                  <a16:creationId xmlns:a16="http://schemas.microsoft.com/office/drawing/2014/main" id="{0566865D-75F7-434A-AD34-999064EC187E}"/>
                </a:ext>
              </a:extLst>
            </p:cNvPr>
            <p:cNvSpPr>
              <a:spLocks noChangeArrowheads="1"/>
            </p:cNvSpPr>
            <p:nvPr/>
          </p:nvSpPr>
          <p:spPr bwMode="auto">
            <a:xfrm>
              <a:off x="-7" y="865"/>
              <a:ext cx="7" cy="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Line 64">
              <a:extLst>
                <a:ext uri="{FF2B5EF4-FFF2-40B4-BE49-F238E27FC236}">
                  <a16:creationId xmlns:a16="http://schemas.microsoft.com/office/drawing/2014/main" id="{612C3A6E-C35C-45A8-83DE-C8E560968E2E}"/>
                </a:ext>
              </a:extLst>
            </p:cNvPr>
            <p:cNvSpPr>
              <a:spLocks noChangeShapeType="1"/>
            </p:cNvSpPr>
            <p:nvPr/>
          </p:nvSpPr>
          <p:spPr bwMode="auto">
            <a:xfrm>
              <a:off x="7" y="865"/>
              <a:ext cx="0" cy="25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65">
              <a:extLst>
                <a:ext uri="{FF2B5EF4-FFF2-40B4-BE49-F238E27FC236}">
                  <a16:creationId xmlns:a16="http://schemas.microsoft.com/office/drawing/2014/main" id="{373AD77F-A567-4D33-BCE8-035EF0B5D3DA}"/>
                </a:ext>
              </a:extLst>
            </p:cNvPr>
            <p:cNvSpPr>
              <a:spLocks noChangeArrowheads="1"/>
            </p:cNvSpPr>
            <p:nvPr/>
          </p:nvSpPr>
          <p:spPr bwMode="auto">
            <a:xfrm>
              <a:off x="7" y="865"/>
              <a:ext cx="6" cy="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Line 66">
              <a:extLst>
                <a:ext uri="{FF2B5EF4-FFF2-40B4-BE49-F238E27FC236}">
                  <a16:creationId xmlns:a16="http://schemas.microsoft.com/office/drawing/2014/main" id="{7E82BCC2-14B4-498D-B146-12B09A703989}"/>
                </a:ext>
              </a:extLst>
            </p:cNvPr>
            <p:cNvSpPr>
              <a:spLocks noChangeShapeType="1"/>
            </p:cNvSpPr>
            <p:nvPr/>
          </p:nvSpPr>
          <p:spPr bwMode="auto">
            <a:xfrm>
              <a:off x="7" y="3415"/>
              <a:ext cx="0" cy="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67">
              <a:extLst>
                <a:ext uri="{FF2B5EF4-FFF2-40B4-BE49-F238E27FC236}">
                  <a16:creationId xmlns:a16="http://schemas.microsoft.com/office/drawing/2014/main" id="{3CE55011-2392-4FB1-AD33-F450E705947C}"/>
                </a:ext>
              </a:extLst>
            </p:cNvPr>
            <p:cNvSpPr>
              <a:spLocks noChangeArrowheads="1"/>
            </p:cNvSpPr>
            <p:nvPr/>
          </p:nvSpPr>
          <p:spPr bwMode="auto">
            <a:xfrm>
              <a:off x="7" y="3415"/>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Line 68">
              <a:extLst>
                <a:ext uri="{FF2B5EF4-FFF2-40B4-BE49-F238E27FC236}">
                  <a16:creationId xmlns:a16="http://schemas.microsoft.com/office/drawing/2014/main" id="{384315A1-BE13-4F87-B39A-23C8C79AC92E}"/>
                </a:ext>
              </a:extLst>
            </p:cNvPr>
            <p:cNvSpPr>
              <a:spLocks noChangeShapeType="1"/>
            </p:cNvSpPr>
            <p:nvPr/>
          </p:nvSpPr>
          <p:spPr bwMode="auto">
            <a:xfrm>
              <a:off x="-7" y="3415"/>
              <a:ext cx="0" cy="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69">
              <a:extLst>
                <a:ext uri="{FF2B5EF4-FFF2-40B4-BE49-F238E27FC236}">
                  <a16:creationId xmlns:a16="http://schemas.microsoft.com/office/drawing/2014/main" id="{5B964E89-B18F-4012-8666-DE52FA1426D1}"/>
                </a:ext>
              </a:extLst>
            </p:cNvPr>
            <p:cNvSpPr>
              <a:spLocks noChangeArrowheads="1"/>
            </p:cNvSpPr>
            <p:nvPr/>
          </p:nvSpPr>
          <p:spPr bwMode="auto">
            <a:xfrm>
              <a:off x="-7" y="3415"/>
              <a:ext cx="7"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Line 70">
              <a:extLst>
                <a:ext uri="{FF2B5EF4-FFF2-40B4-BE49-F238E27FC236}">
                  <a16:creationId xmlns:a16="http://schemas.microsoft.com/office/drawing/2014/main" id="{06BC9F6E-B53A-4745-B23C-C000A93D8B66}"/>
                </a:ext>
              </a:extLst>
            </p:cNvPr>
            <p:cNvSpPr>
              <a:spLocks noChangeShapeType="1"/>
            </p:cNvSpPr>
            <p:nvPr/>
          </p:nvSpPr>
          <p:spPr bwMode="auto">
            <a:xfrm>
              <a:off x="2558" y="865"/>
              <a:ext cx="0" cy="25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Rectangle 71">
              <a:extLst>
                <a:ext uri="{FF2B5EF4-FFF2-40B4-BE49-F238E27FC236}">
                  <a16:creationId xmlns:a16="http://schemas.microsoft.com/office/drawing/2014/main" id="{DD072AFF-D84E-4CEB-BFE3-A161F3DC8386}"/>
                </a:ext>
              </a:extLst>
            </p:cNvPr>
            <p:cNvSpPr>
              <a:spLocks noChangeArrowheads="1"/>
            </p:cNvSpPr>
            <p:nvPr/>
          </p:nvSpPr>
          <p:spPr bwMode="auto">
            <a:xfrm>
              <a:off x="2558" y="865"/>
              <a:ext cx="6" cy="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Line 72">
              <a:extLst>
                <a:ext uri="{FF2B5EF4-FFF2-40B4-BE49-F238E27FC236}">
                  <a16:creationId xmlns:a16="http://schemas.microsoft.com/office/drawing/2014/main" id="{19235D04-F901-42C0-9D6E-FC59848BA3A4}"/>
                </a:ext>
              </a:extLst>
            </p:cNvPr>
            <p:cNvSpPr>
              <a:spLocks noChangeShapeType="1"/>
            </p:cNvSpPr>
            <p:nvPr/>
          </p:nvSpPr>
          <p:spPr bwMode="auto">
            <a:xfrm>
              <a:off x="5116" y="865"/>
              <a:ext cx="0" cy="25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73">
              <a:extLst>
                <a:ext uri="{FF2B5EF4-FFF2-40B4-BE49-F238E27FC236}">
                  <a16:creationId xmlns:a16="http://schemas.microsoft.com/office/drawing/2014/main" id="{C96D087D-288B-44AB-80D7-AC90FD389AAB}"/>
                </a:ext>
              </a:extLst>
            </p:cNvPr>
            <p:cNvSpPr>
              <a:spLocks noChangeArrowheads="1"/>
            </p:cNvSpPr>
            <p:nvPr/>
          </p:nvSpPr>
          <p:spPr bwMode="auto">
            <a:xfrm>
              <a:off x="5116" y="865"/>
              <a:ext cx="6" cy="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Line 74">
              <a:extLst>
                <a:ext uri="{FF2B5EF4-FFF2-40B4-BE49-F238E27FC236}">
                  <a16:creationId xmlns:a16="http://schemas.microsoft.com/office/drawing/2014/main" id="{6A9DFD03-FACA-4AF1-933C-3D19B71C503A}"/>
                </a:ext>
              </a:extLst>
            </p:cNvPr>
            <p:cNvSpPr>
              <a:spLocks noChangeShapeType="1"/>
            </p:cNvSpPr>
            <p:nvPr/>
          </p:nvSpPr>
          <p:spPr bwMode="auto">
            <a:xfrm>
              <a:off x="7667" y="865"/>
              <a:ext cx="0" cy="25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Rectangle 75">
              <a:extLst>
                <a:ext uri="{FF2B5EF4-FFF2-40B4-BE49-F238E27FC236}">
                  <a16:creationId xmlns:a16="http://schemas.microsoft.com/office/drawing/2014/main" id="{653A87C7-B0EB-4312-B84E-A2A0252D8426}"/>
                </a:ext>
              </a:extLst>
            </p:cNvPr>
            <p:cNvSpPr>
              <a:spLocks noChangeArrowheads="1"/>
            </p:cNvSpPr>
            <p:nvPr/>
          </p:nvSpPr>
          <p:spPr bwMode="auto">
            <a:xfrm>
              <a:off x="7667" y="865"/>
              <a:ext cx="6" cy="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Line 76">
              <a:extLst>
                <a:ext uri="{FF2B5EF4-FFF2-40B4-BE49-F238E27FC236}">
                  <a16:creationId xmlns:a16="http://schemas.microsoft.com/office/drawing/2014/main" id="{99E666F8-6E93-48AD-8263-811E27C0610A}"/>
                </a:ext>
              </a:extLst>
            </p:cNvPr>
            <p:cNvSpPr>
              <a:spLocks noChangeShapeType="1"/>
            </p:cNvSpPr>
            <p:nvPr/>
          </p:nvSpPr>
          <p:spPr bwMode="auto">
            <a:xfrm>
              <a:off x="7680" y="865"/>
              <a:ext cx="0" cy="25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Rectangle 77">
              <a:extLst>
                <a:ext uri="{FF2B5EF4-FFF2-40B4-BE49-F238E27FC236}">
                  <a16:creationId xmlns:a16="http://schemas.microsoft.com/office/drawing/2014/main" id="{47039956-75D2-47E0-9529-F40451C0E4D5}"/>
                </a:ext>
              </a:extLst>
            </p:cNvPr>
            <p:cNvSpPr>
              <a:spLocks noChangeArrowheads="1"/>
            </p:cNvSpPr>
            <p:nvPr/>
          </p:nvSpPr>
          <p:spPr bwMode="auto">
            <a:xfrm>
              <a:off x="7680" y="865"/>
              <a:ext cx="7" cy="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Line 78">
              <a:extLst>
                <a:ext uri="{FF2B5EF4-FFF2-40B4-BE49-F238E27FC236}">
                  <a16:creationId xmlns:a16="http://schemas.microsoft.com/office/drawing/2014/main" id="{9B90B26A-D938-4EED-B157-0C2F26FA22EB}"/>
                </a:ext>
              </a:extLst>
            </p:cNvPr>
            <p:cNvSpPr>
              <a:spLocks noChangeShapeType="1"/>
            </p:cNvSpPr>
            <p:nvPr/>
          </p:nvSpPr>
          <p:spPr bwMode="auto">
            <a:xfrm>
              <a:off x="7680" y="3415"/>
              <a:ext cx="1" cy="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Rectangle 79">
              <a:extLst>
                <a:ext uri="{FF2B5EF4-FFF2-40B4-BE49-F238E27FC236}">
                  <a16:creationId xmlns:a16="http://schemas.microsoft.com/office/drawing/2014/main" id="{DC230F5D-D74F-4513-90D9-96F907754FAC}"/>
                </a:ext>
              </a:extLst>
            </p:cNvPr>
            <p:cNvSpPr>
              <a:spLocks noChangeArrowheads="1"/>
            </p:cNvSpPr>
            <p:nvPr/>
          </p:nvSpPr>
          <p:spPr bwMode="auto">
            <a:xfrm>
              <a:off x="7680" y="3415"/>
              <a:ext cx="7"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Line 80">
              <a:extLst>
                <a:ext uri="{FF2B5EF4-FFF2-40B4-BE49-F238E27FC236}">
                  <a16:creationId xmlns:a16="http://schemas.microsoft.com/office/drawing/2014/main" id="{AEF561D2-678A-4B3A-B718-61DA9B233A42}"/>
                </a:ext>
              </a:extLst>
            </p:cNvPr>
            <p:cNvSpPr>
              <a:spLocks noChangeShapeType="1"/>
            </p:cNvSpPr>
            <p:nvPr/>
          </p:nvSpPr>
          <p:spPr bwMode="auto">
            <a:xfrm>
              <a:off x="7667" y="3415"/>
              <a:ext cx="0" cy="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81">
              <a:extLst>
                <a:ext uri="{FF2B5EF4-FFF2-40B4-BE49-F238E27FC236}">
                  <a16:creationId xmlns:a16="http://schemas.microsoft.com/office/drawing/2014/main" id="{A2DBF9EB-F274-4EA5-B9D8-6FCE5A7EF692}"/>
                </a:ext>
              </a:extLst>
            </p:cNvPr>
            <p:cNvSpPr>
              <a:spLocks noChangeArrowheads="1"/>
            </p:cNvSpPr>
            <p:nvPr/>
          </p:nvSpPr>
          <p:spPr bwMode="auto">
            <a:xfrm>
              <a:off x="7667" y="3415"/>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Line 82">
              <a:extLst>
                <a:ext uri="{FF2B5EF4-FFF2-40B4-BE49-F238E27FC236}">
                  <a16:creationId xmlns:a16="http://schemas.microsoft.com/office/drawing/2014/main" id="{FD5FE4AA-7C64-47BF-9B19-7C8C22A6DB94}"/>
                </a:ext>
              </a:extLst>
            </p:cNvPr>
            <p:cNvSpPr>
              <a:spLocks noChangeShapeType="1"/>
            </p:cNvSpPr>
            <p:nvPr/>
          </p:nvSpPr>
          <p:spPr bwMode="auto">
            <a:xfrm>
              <a:off x="13" y="845"/>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83">
              <a:extLst>
                <a:ext uri="{FF2B5EF4-FFF2-40B4-BE49-F238E27FC236}">
                  <a16:creationId xmlns:a16="http://schemas.microsoft.com/office/drawing/2014/main" id="{DD7EBCD5-58F8-4E03-9903-8C1ADDBC65FA}"/>
                </a:ext>
              </a:extLst>
            </p:cNvPr>
            <p:cNvSpPr>
              <a:spLocks noChangeArrowheads="1"/>
            </p:cNvSpPr>
            <p:nvPr/>
          </p:nvSpPr>
          <p:spPr bwMode="auto">
            <a:xfrm>
              <a:off x="13" y="845"/>
              <a:ext cx="765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Line 84">
              <a:extLst>
                <a:ext uri="{FF2B5EF4-FFF2-40B4-BE49-F238E27FC236}">
                  <a16:creationId xmlns:a16="http://schemas.microsoft.com/office/drawing/2014/main" id="{8802A841-F6E6-41F6-A7B5-C5F7FB472EB2}"/>
                </a:ext>
              </a:extLst>
            </p:cNvPr>
            <p:cNvSpPr>
              <a:spLocks noChangeShapeType="1"/>
            </p:cNvSpPr>
            <p:nvPr/>
          </p:nvSpPr>
          <p:spPr bwMode="auto">
            <a:xfrm>
              <a:off x="13" y="859"/>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Rectangle 85">
              <a:extLst>
                <a:ext uri="{FF2B5EF4-FFF2-40B4-BE49-F238E27FC236}">
                  <a16:creationId xmlns:a16="http://schemas.microsoft.com/office/drawing/2014/main" id="{8C0FCDF3-F0D6-4793-B6B1-2860E86E3AB7}"/>
                </a:ext>
              </a:extLst>
            </p:cNvPr>
            <p:cNvSpPr>
              <a:spLocks noChangeArrowheads="1"/>
            </p:cNvSpPr>
            <p:nvPr/>
          </p:nvSpPr>
          <p:spPr bwMode="auto">
            <a:xfrm>
              <a:off x="13" y="859"/>
              <a:ext cx="765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Line 86">
              <a:extLst>
                <a:ext uri="{FF2B5EF4-FFF2-40B4-BE49-F238E27FC236}">
                  <a16:creationId xmlns:a16="http://schemas.microsoft.com/office/drawing/2014/main" id="{9398B877-D80F-4F88-8431-C0BA40F76F08}"/>
                </a:ext>
              </a:extLst>
            </p:cNvPr>
            <p:cNvSpPr>
              <a:spLocks noChangeShapeType="1"/>
            </p:cNvSpPr>
            <p:nvPr/>
          </p:nvSpPr>
          <p:spPr bwMode="auto">
            <a:xfrm>
              <a:off x="7667" y="859"/>
              <a:ext cx="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Rectangle 87">
              <a:extLst>
                <a:ext uri="{FF2B5EF4-FFF2-40B4-BE49-F238E27FC236}">
                  <a16:creationId xmlns:a16="http://schemas.microsoft.com/office/drawing/2014/main" id="{AEE318EF-3A07-4829-BF4A-3690D81A90B3}"/>
                </a:ext>
              </a:extLst>
            </p:cNvPr>
            <p:cNvSpPr>
              <a:spLocks noChangeArrowheads="1"/>
            </p:cNvSpPr>
            <p:nvPr/>
          </p:nvSpPr>
          <p:spPr bwMode="auto">
            <a:xfrm>
              <a:off x="7667" y="859"/>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Line 88">
              <a:extLst>
                <a:ext uri="{FF2B5EF4-FFF2-40B4-BE49-F238E27FC236}">
                  <a16:creationId xmlns:a16="http://schemas.microsoft.com/office/drawing/2014/main" id="{BB88CB6E-8575-4EB7-BCEE-F99E267C7F47}"/>
                </a:ext>
              </a:extLst>
            </p:cNvPr>
            <p:cNvSpPr>
              <a:spLocks noChangeShapeType="1"/>
            </p:cNvSpPr>
            <p:nvPr/>
          </p:nvSpPr>
          <p:spPr bwMode="auto">
            <a:xfrm>
              <a:off x="7667" y="845"/>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Rectangle 89">
              <a:extLst>
                <a:ext uri="{FF2B5EF4-FFF2-40B4-BE49-F238E27FC236}">
                  <a16:creationId xmlns:a16="http://schemas.microsoft.com/office/drawing/2014/main" id="{7C0C2258-1A7B-418D-BD0E-2485425D9CC6}"/>
                </a:ext>
              </a:extLst>
            </p:cNvPr>
            <p:cNvSpPr>
              <a:spLocks noChangeArrowheads="1"/>
            </p:cNvSpPr>
            <p:nvPr/>
          </p:nvSpPr>
          <p:spPr bwMode="auto">
            <a:xfrm>
              <a:off x="7667" y="845"/>
              <a:ext cx="2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Line 90">
              <a:extLst>
                <a:ext uri="{FF2B5EF4-FFF2-40B4-BE49-F238E27FC236}">
                  <a16:creationId xmlns:a16="http://schemas.microsoft.com/office/drawing/2014/main" id="{DB75BAD3-427A-470D-BB9C-CB11671E2CF8}"/>
                </a:ext>
              </a:extLst>
            </p:cNvPr>
            <p:cNvSpPr>
              <a:spLocks noChangeShapeType="1"/>
            </p:cNvSpPr>
            <p:nvPr/>
          </p:nvSpPr>
          <p:spPr bwMode="auto">
            <a:xfrm>
              <a:off x="13" y="1018"/>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91">
              <a:extLst>
                <a:ext uri="{FF2B5EF4-FFF2-40B4-BE49-F238E27FC236}">
                  <a16:creationId xmlns:a16="http://schemas.microsoft.com/office/drawing/2014/main" id="{D1868C55-9037-4759-8003-330DC98341FA}"/>
                </a:ext>
              </a:extLst>
            </p:cNvPr>
            <p:cNvSpPr>
              <a:spLocks noChangeArrowheads="1"/>
            </p:cNvSpPr>
            <p:nvPr/>
          </p:nvSpPr>
          <p:spPr bwMode="auto">
            <a:xfrm>
              <a:off x="13" y="1018"/>
              <a:ext cx="765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Line 92">
              <a:extLst>
                <a:ext uri="{FF2B5EF4-FFF2-40B4-BE49-F238E27FC236}">
                  <a16:creationId xmlns:a16="http://schemas.microsoft.com/office/drawing/2014/main" id="{866F5A30-4EAA-407A-B13D-1E2D687B69CE}"/>
                </a:ext>
              </a:extLst>
            </p:cNvPr>
            <p:cNvSpPr>
              <a:spLocks noChangeShapeType="1"/>
            </p:cNvSpPr>
            <p:nvPr/>
          </p:nvSpPr>
          <p:spPr bwMode="auto">
            <a:xfrm>
              <a:off x="13" y="1178"/>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Rectangle 93">
              <a:extLst>
                <a:ext uri="{FF2B5EF4-FFF2-40B4-BE49-F238E27FC236}">
                  <a16:creationId xmlns:a16="http://schemas.microsoft.com/office/drawing/2014/main" id="{5D4457D0-0D6D-4B27-9126-F9E83C3BE028}"/>
                </a:ext>
              </a:extLst>
            </p:cNvPr>
            <p:cNvSpPr>
              <a:spLocks noChangeArrowheads="1"/>
            </p:cNvSpPr>
            <p:nvPr/>
          </p:nvSpPr>
          <p:spPr bwMode="auto">
            <a:xfrm>
              <a:off x="13" y="1178"/>
              <a:ext cx="765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Line 94">
              <a:extLst>
                <a:ext uri="{FF2B5EF4-FFF2-40B4-BE49-F238E27FC236}">
                  <a16:creationId xmlns:a16="http://schemas.microsoft.com/office/drawing/2014/main" id="{7BE5EC5A-37B2-47C7-8BF9-8BF59D150198}"/>
                </a:ext>
              </a:extLst>
            </p:cNvPr>
            <p:cNvSpPr>
              <a:spLocks noChangeShapeType="1"/>
            </p:cNvSpPr>
            <p:nvPr/>
          </p:nvSpPr>
          <p:spPr bwMode="auto">
            <a:xfrm>
              <a:off x="13" y="1657"/>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Rectangle 95">
              <a:extLst>
                <a:ext uri="{FF2B5EF4-FFF2-40B4-BE49-F238E27FC236}">
                  <a16:creationId xmlns:a16="http://schemas.microsoft.com/office/drawing/2014/main" id="{BF2219F6-A0EA-41F0-9BE6-9867CDABB6BF}"/>
                </a:ext>
              </a:extLst>
            </p:cNvPr>
            <p:cNvSpPr>
              <a:spLocks noChangeArrowheads="1"/>
            </p:cNvSpPr>
            <p:nvPr/>
          </p:nvSpPr>
          <p:spPr bwMode="auto">
            <a:xfrm>
              <a:off x="13" y="1657"/>
              <a:ext cx="765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Line 96">
              <a:extLst>
                <a:ext uri="{FF2B5EF4-FFF2-40B4-BE49-F238E27FC236}">
                  <a16:creationId xmlns:a16="http://schemas.microsoft.com/office/drawing/2014/main" id="{B1021049-7335-482E-BEB2-205BECFA7F2C}"/>
                </a:ext>
              </a:extLst>
            </p:cNvPr>
            <p:cNvSpPr>
              <a:spLocks noChangeShapeType="1"/>
            </p:cNvSpPr>
            <p:nvPr/>
          </p:nvSpPr>
          <p:spPr bwMode="auto">
            <a:xfrm>
              <a:off x="13" y="2137"/>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Rectangle 97">
              <a:extLst>
                <a:ext uri="{FF2B5EF4-FFF2-40B4-BE49-F238E27FC236}">
                  <a16:creationId xmlns:a16="http://schemas.microsoft.com/office/drawing/2014/main" id="{288B39B1-D57F-4747-BFA5-CD516A2865A8}"/>
                </a:ext>
              </a:extLst>
            </p:cNvPr>
            <p:cNvSpPr>
              <a:spLocks noChangeArrowheads="1"/>
            </p:cNvSpPr>
            <p:nvPr/>
          </p:nvSpPr>
          <p:spPr bwMode="auto">
            <a:xfrm>
              <a:off x="13" y="2137"/>
              <a:ext cx="765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Line 98">
              <a:extLst>
                <a:ext uri="{FF2B5EF4-FFF2-40B4-BE49-F238E27FC236}">
                  <a16:creationId xmlns:a16="http://schemas.microsoft.com/office/drawing/2014/main" id="{BE0811E0-A9E8-47E9-B4A9-BDD08467368E}"/>
                </a:ext>
              </a:extLst>
            </p:cNvPr>
            <p:cNvSpPr>
              <a:spLocks noChangeShapeType="1"/>
            </p:cNvSpPr>
            <p:nvPr/>
          </p:nvSpPr>
          <p:spPr bwMode="auto">
            <a:xfrm>
              <a:off x="13" y="2935"/>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Rectangle 99">
              <a:extLst>
                <a:ext uri="{FF2B5EF4-FFF2-40B4-BE49-F238E27FC236}">
                  <a16:creationId xmlns:a16="http://schemas.microsoft.com/office/drawing/2014/main" id="{F24EE858-D2C9-4637-A0D1-523DA85772A5}"/>
                </a:ext>
              </a:extLst>
            </p:cNvPr>
            <p:cNvSpPr>
              <a:spLocks noChangeArrowheads="1"/>
            </p:cNvSpPr>
            <p:nvPr/>
          </p:nvSpPr>
          <p:spPr bwMode="auto">
            <a:xfrm>
              <a:off x="13" y="2935"/>
              <a:ext cx="765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Line 100">
              <a:extLst>
                <a:ext uri="{FF2B5EF4-FFF2-40B4-BE49-F238E27FC236}">
                  <a16:creationId xmlns:a16="http://schemas.microsoft.com/office/drawing/2014/main" id="{5F95B91B-C50F-4346-A842-A7EB880FFDB0}"/>
                </a:ext>
              </a:extLst>
            </p:cNvPr>
            <p:cNvSpPr>
              <a:spLocks noChangeShapeType="1"/>
            </p:cNvSpPr>
            <p:nvPr/>
          </p:nvSpPr>
          <p:spPr bwMode="auto">
            <a:xfrm>
              <a:off x="13" y="3415"/>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01">
              <a:extLst>
                <a:ext uri="{FF2B5EF4-FFF2-40B4-BE49-F238E27FC236}">
                  <a16:creationId xmlns:a16="http://schemas.microsoft.com/office/drawing/2014/main" id="{B6E047B3-00BF-4772-B66B-27E3A27DF5E5}"/>
                </a:ext>
              </a:extLst>
            </p:cNvPr>
            <p:cNvSpPr>
              <a:spLocks noChangeArrowheads="1"/>
            </p:cNvSpPr>
            <p:nvPr/>
          </p:nvSpPr>
          <p:spPr bwMode="auto">
            <a:xfrm>
              <a:off x="13" y="3415"/>
              <a:ext cx="765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Line 102">
              <a:extLst>
                <a:ext uri="{FF2B5EF4-FFF2-40B4-BE49-F238E27FC236}">
                  <a16:creationId xmlns:a16="http://schemas.microsoft.com/office/drawing/2014/main" id="{9C74DDFD-90C1-4979-95A4-98E5CF854BE9}"/>
                </a:ext>
              </a:extLst>
            </p:cNvPr>
            <p:cNvSpPr>
              <a:spLocks noChangeShapeType="1"/>
            </p:cNvSpPr>
            <p:nvPr/>
          </p:nvSpPr>
          <p:spPr bwMode="auto">
            <a:xfrm>
              <a:off x="13" y="3428"/>
              <a:ext cx="76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03">
              <a:extLst>
                <a:ext uri="{FF2B5EF4-FFF2-40B4-BE49-F238E27FC236}">
                  <a16:creationId xmlns:a16="http://schemas.microsoft.com/office/drawing/2014/main" id="{2E7D93F2-B17C-4738-BF54-EB6C1DFDBA5C}"/>
                </a:ext>
              </a:extLst>
            </p:cNvPr>
            <p:cNvSpPr>
              <a:spLocks noChangeArrowheads="1"/>
            </p:cNvSpPr>
            <p:nvPr/>
          </p:nvSpPr>
          <p:spPr bwMode="auto">
            <a:xfrm>
              <a:off x="13" y="3428"/>
              <a:ext cx="765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Line 104">
              <a:extLst>
                <a:ext uri="{FF2B5EF4-FFF2-40B4-BE49-F238E27FC236}">
                  <a16:creationId xmlns:a16="http://schemas.microsoft.com/office/drawing/2014/main" id="{10AAE8D8-A591-460D-9167-51648408697C}"/>
                </a:ext>
              </a:extLst>
            </p:cNvPr>
            <p:cNvSpPr>
              <a:spLocks noChangeShapeType="1"/>
            </p:cNvSpPr>
            <p:nvPr/>
          </p:nvSpPr>
          <p:spPr bwMode="auto">
            <a:xfrm>
              <a:off x="7667" y="3428"/>
              <a:ext cx="13" cy="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5">
              <a:extLst>
                <a:ext uri="{FF2B5EF4-FFF2-40B4-BE49-F238E27FC236}">
                  <a16:creationId xmlns:a16="http://schemas.microsoft.com/office/drawing/2014/main" id="{77E95C02-30AD-449B-9921-1D5EA4A1AB3C}"/>
                </a:ext>
              </a:extLst>
            </p:cNvPr>
            <p:cNvSpPr>
              <a:spLocks noChangeArrowheads="1"/>
            </p:cNvSpPr>
            <p:nvPr/>
          </p:nvSpPr>
          <p:spPr bwMode="auto">
            <a:xfrm>
              <a:off x="7667" y="3428"/>
              <a:ext cx="2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Line 106">
              <a:extLst>
                <a:ext uri="{FF2B5EF4-FFF2-40B4-BE49-F238E27FC236}">
                  <a16:creationId xmlns:a16="http://schemas.microsoft.com/office/drawing/2014/main" id="{D53FB56E-4294-4296-851B-74437726ADC3}"/>
                </a:ext>
              </a:extLst>
            </p:cNvPr>
            <p:cNvSpPr>
              <a:spLocks noChangeShapeType="1"/>
            </p:cNvSpPr>
            <p:nvPr/>
          </p:nvSpPr>
          <p:spPr bwMode="auto">
            <a:xfrm>
              <a:off x="7667" y="3415"/>
              <a:ext cx="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07">
              <a:extLst>
                <a:ext uri="{FF2B5EF4-FFF2-40B4-BE49-F238E27FC236}">
                  <a16:creationId xmlns:a16="http://schemas.microsoft.com/office/drawing/2014/main" id="{9043AD82-34E2-4D71-9426-241F1B3A5BAC}"/>
                </a:ext>
              </a:extLst>
            </p:cNvPr>
            <p:cNvSpPr>
              <a:spLocks noChangeArrowheads="1"/>
            </p:cNvSpPr>
            <p:nvPr/>
          </p:nvSpPr>
          <p:spPr bwMode="auto">
            <a:xfrm>
              <a:off x="7667" y="3415"/>
              <a:ext cx="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5992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19237"/>
          </a:xfrm>
        </p:spPr>
        <p:txBody>
          <a:bodyPr>
            <a:normAutofit/>
          </a:bodyPr>
          <a:lstStyle/>
          <a:p>
            <a:pPr algn="ctr"/>
            <a:r>
              <a:rPr lang="en-US" dirty="0"/>
              <a:t>May, 2018 Aerial Photo</a:t>
            </a:r>
          </a:p>
        </p:txBody>
      </p:sp>
      <p:pic>
        <p:nvPicPr>
          <p:cNvPr id="3" name="Picture 2"/>
          <p:cNvPicPr>
            <a:picLocks noChangeAspect="1"/>
          </p:cNvPicPr>
          <p:nvPr/>
        </p:nvPicPr>
        <p:blipFill>
          <a:blip r:embed="rId2"/>
          <a:stretch>
            <a:fillRect/>
          </a:stretch>
        </p:blipFill>
        <p:spPr>
          <a:xfrm>
            <a:off x="26906" y="1596993"/>
            <a:ext cx="12138188" cy="3664014"/>
          </a:xfrm>
          <a:prstGeom prst="rect">
            <a:avLst/>
          </a:prstGeom>
        </p:spPr>
      </p:pic>
    </p:spTree>
    <p:extLst>
      <p:ext uri="{BB962C8B-B14F-4D97-AF65-F5344CB8AC3E}">
        <p14:creationId xmlns:p14="http://schemas.microsoft.com/office/powerpoint/2010/main" val="234648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69645"/>
            <a:ext cx="10058400" cy="719237"/>
          </a:xfrm>
        </p:spPr>
        <p:txBody>
          <a:bodyPr>
            <a:normAutofit/>
          </a:bodyPr>
          <a:lstStyle/>
          <a:p>
            <a:pPr algn="ctr"/>
            <a:r>
              <a:rPr lang="en-US" dirty="0"/>
              <a:t>Proposed Tennis Courts Location</a:t>
            </a:r>
          </a:p>
        </p:txBody>
      </p:sp>
      <p:graphicFrame>
        <p:nvGraphicFramePr>
          <p:cNvPr id="5" name="Object 4"/>
          <p:cNvGraphicFramePr>
            <a:graphicFrameLocks noChangeAspect="1"/>
          </p:cNvGraphicFramePr>
          <p:nvPr>
            <p:extLst>
              <p:ext uri="{D42A27DB-BD31-4B8C-83A1-F6EECF244321}">
                <p14:modId xmlns:p14="http://schemas.microsoft.com/office/powerpoint/2010/main" val="4011231212"/>
              </p:ext>
            </p:extLst>
          </p:nvPr>
        </p:nvGraphicFramePr>
        <p:xfrm>
          <a:off x="1684867" y="786416"/>
          <a:ext cx="8883226" cy="5922728"/>
        </p:xfrm>
        <a:graphic>
          <a:graphicData uri="http://schemas.openxmlformats.org/presentationml/2006/ole">
            <mc:AlternateContent xmlns:mc="http://schemas.openxmlformats.org/markup-compatibility/2006">
              <mc:Choice xmlns:v="urn:schemas-microsoft-com:vml" Requires="v">
                <p:oleObj spid="_x0000_s2068" name="Acrobat Document" r:id="rId3" imgW="19751040" imgH="13167360" progId="AcroExch.Document.7">
                  <p:embed/>
                </p:oleObj>
              </mc:Choice>
              <mc:Fallback>
                <p:oleObj name="Acrobat Document" r:id="rId3" imgW="19751040" imgH="13167360" progId="AcroExch.Document.7">
                  <p:embed/>
                  <p:pic>
                    <p:nvPicPr>
                      <p:cNvPr id="0" name=""/>
                      <p:cNvPicPr/>
                      <p:nvPr/>
                    </p:nvPicPr>
                    <p:blipFill>
                      <a:blip r:embed="rId4"/>
                      <a:stretch>
                        <a:fillRect/>
                      </a:stretch>
                    </p:blipFill>
                    <p:spPr>
                      <a:xfrm>
                        <a:off x="1684867" y="786416"/>
                        <a:ext cx="8883226" cy="5922728"/>
                      </a:xfrm>
                      <a:prstGeom prst="rect">
                        <a:avLst/>
                      </a:prstGeom>
                    </p:spPr>
                  </p:pic>
                </p:oleObj>
              </mc:Fallback>
            </mc:AlternateContent>
          </a:graphicData>
        </a:graphic>
      </p:graphicFrame>
    </p:spTree>
    <p:extLst>
      <p:ext uri="{BB962C8B-B14F-4D97-AF65-F5344CB8AC3E}">
        <p14:creationId xmlns:p14="http://schemas.microsoft.com/office/powerpoint/2010/main" val="1927106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8D26-A6A0-4B25-BF2B-D29A53616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0"/>
            <a:ext cx="1455420" cy="1903615"/>
          </a:xfrm>
          <a:prstGeom prst="rect">
            <a:avLst/>
          </a:prstGeom>
        </p:spPr>
      </p:pic>
      <p:pic>
        <p:nvPicPr>
          <p:cNvPr id="3" name="Picture 2">
            <a:extLst>
              <a:ext uri="{FF2B5EF4-FFF2-40B4-BE49-F238E27FC236}">
                <a16:creationId xmlns:a16="http://schemas.microsoft.com/office/drawing/2014/main" id="{5936E105-F11F-4B87-9A05-0E006BFA5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80" y="-1"/>
            <a:ext cx="1455420" cy="1903615"/>
          </a:xfrm>
          <a:prstGeom prst="rect">
            <a:avLst/>
          </a:prstGeom>
        </p:spPr>
      </p:pic>
      <p:sp>
        <p:nvSpPr>
          <p:cNvPr id="4" name="TextBox 3">
            <a:extLst>
              <a:ext uri="{FF2B5EF4-FFF2-40B4-BE49-F238E27FC236}">
                <a16:creationId xmlns:a16="http://schemas.microsoft.com/office/drawing/2014/main" id="{7A809DDB-477D-4130-A1FB-66604394F7CE}"/>
              </a:ext>
            </a:extLst>
          </p:cNvPr>
          <p:cNvSpPr txBox="1"/>
          <p:nvPr/>
        </p:nvSpPr>
        <p:spPr>
          <a:xfrm>
            <a:off x="166255" y="1320337"/>
            <a:ext cx="11957165" cy="4154984"/>
          </a:xfrm>
          <a:prstGeom prst="rect">
            <a:avLst/>
          </a:prstGeom>
          <a:noFill/>
        </p:spPr>
        <p:txBody>
          <a:bodyPr wrap="square" rtlCol="0">
            <a:spAutoFit/>
          </a:bodyPr>
          <a:lstStyle/>
          <a:p>
            <a:pPr algn="ctr"/>
            <a:r>
              <a:rPr lang="en-US" sz="4800" dirty="0"/>
              <a:t>THINGS TO CONSIDER WHEN VOTING</a:t>
            </a:r>
          </a:p>
          <a:p>
            <a:endParaRPr lang="en-US" dirty="0"/>
          </a:p>
          <a:p>
            <a:pPr marL="285750" indent="-285750">
              <a:buFontTx/>
              <a:buChar char="-"/>
            </a:pPr>
            <a:r>
              <a:rPr lang="en-US" dirty="0"/>
              <a:t>THE SCHEMATIC DESIGN OF THE MIDDLE SCHOOL INCLUDES THREE TENNIS COURTS AND A BASKETBALL COURT THAT WILL BE COUNTY OPERATED AND MAINTAINED </a:t>
            </a:r>
          </a:p>
          <a:p>
            <a:endParaRPr lang="en-US" dirty="0"/>
          </a:p>
          <a:p>
            <a:pPr marL="285750" indent="-285750">
              <a:buFontTx/>
              <a:buChar char="-"/>
            </a:pPr>
            <a:r>
              <a:rPr lang="en-US" dirty="0"/>
              <a:t>SHOULD THE HOA VOTE TO ACCEPT THE COURTS THERE WILL BE MAINTENANCE COSTS AND SHOULD THE COURTS NOT BE UTILIZED IT WILL BE COSTLY TO REMOVE THE COURTS AND REPLACE WITH AN ALTERNATE AMENTITY</a:t>
            </a:r>
          </a:p>
          <a:p>
            <a:endParaRPr lang="en-US" dirty="0"/>
          </a:p>
          <a:p>
            <a:pPr marL="285750" indent="-285750">
              <a:buFontTx/>
              <a:buChar char="-"/>
            </a:pPr>
            <a:r>
              <a:rPr lang="en-US" dirty="0"/>
              <a:t>SHOULD THE HOA VOTE TO ACCEPT THE $150,000 CAPITAL CONTRIBUTION, THE BOARD WILL APPOINT AN ADHOC COMMITTEE TO RESEARCH IDEAS ON HOW TO USE THE FUNDS FOR OTHER RECREATIONAL AMENTITIES</a:t>
            </a:r>
          </a:p>
          <a:p>
            <a:endParaRPr lang="en-US" dirty="0"/>
          </a:p>
          <a:p>
            <a:endParaRPr lang="en-US" dirty="0"/>
          </a:p>
          <a:p>
            <a:endParaRPr lang="en-US" dirty="0"/>
          </a:p>
        </p:txBody>
      </p:sp>
    </p:spTree>
    <p:extLst>
      <p:ext uri="{BB962C8B-B14F-4D97-AF65-F5344CB8AC3E}">
        <p14:creationId xmlns:p14="http://schemas.microsoft.com/office/powerpoint/2010/main" val="3467288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1294</TotalTime>
  <Words>712</Words>
  <Application>Microsoft Office PowerPoint</Application>
  <PresentationFormat>Widescreen</PresentationFormat>
  <Paragraphs>78</Paragraphs>
  <Slides>13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Calibri</vt:lpstr>
      <vt:lpstr>Calibri Light</vt:lpstr>
      <vt:lpstr>Office Theme</vt:lpstr>
      <vt:lpstr>Acrobat Document</vt:lpstr>
      <vt:lpstr>      POTOMAC SHORES   TENNIS COURT VOTE  SPECIAL MEETING #2</vt:lpstr>
      <vt:lpstr>PowerPoint Presentation</vt:lpstr>
      <vt:lpstr>PowerPoint Presentation</vt:lpstr>
      <vt:lpstr>2013 Conceptual Plan</vt:lpstr>
      <vt:lpstr>May 2018 Aerial Photo</vt:lpstr>
      <vt:lpstr>Summary of Rec Center Amenities</vt:lpstr>
      <vt:lpstr>May, 2018 Aerial Photo</vt:lpstr>
      <vt:lpstr>Proposed Tennis Courts Location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Tennis Court Vote Special Meeting  Potomac Shores</dc:title>
  <dc:creator>Michelle Vassallo</dc:creator>
  <cp:lastModifiedBy>Sara Cruz</cp:lastModifiedBy>
  <cp:revision>60</cp:revision>
  <cp:lastPrinted>2018-05-09T17:31:32Z</cp:lastPrinted>
  <dcterms:created xsi:type="dcterms:W3CDTF">2018-05-06T23:48:48Z</dcterms:created>
  <dcterms:modified xsi:type="dcterms:W3CDTF">2018-06-11T18:16:56Z</dcterms:modified>
</cp:coreProperties>
</file>