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9"/>
  </p:notesMasterIdLst>
  <p:sldIdLst>
    <p:sldId id="256" r:id="rId2"/>
    <p:sldId id="257" r:id="rId3"/>
    <p:sldId id="258" r:id="rId4"/>
    <p:sldId id="261" r:id="rId5"/>
    <p:sldId id="259" r:id="rId6"/>
    <p:sldId id="260"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w Wagner" initials="AW" lastIdx="4" clrIdx="0">
    <p:extLst>
      <p:ext uri="{19B8F6BF-5375-455C-9EA6-DF929625EA0E}">
        <p15:presenceInfo xmlns:p15="http://schemas.microsoft.com/office/powerpoint/2012/main" userId="S-1-5-21-1757981266-162531612-839522115-1271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0" autoAdjust="0"/>
    <p:restoredTop sz="94660"/>
  </p:normalViewPr>
  <p:slideViewPr>
    <p:cSldViewPr snapToGrid="0">
      <p:cViewPr varScale="1">
        <p:scale>
          <a:sx n="90" d="100"/>
          <a:sy n="90" d="100"/>
        </p:scale>
        <p:origin x="33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B8DB7C-1E55-4421-B33E-8AA564046F57}" type="datetimeFigureOut">
              <a:rPr lang="en-US" smtClean="0"/>
              <a:t>5/9/2018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5389B65-B353-4F13-A96D-ECE6D2AB1D4D}" type="slidenum">
              <a:rPr lang="en-US" smtClean="0"/>
              <a:t>‹#›</a:t>
            </a:fld>
            <a:endParaRPr lang="en-US"/>
          </a:p>
        </p:txBody>
      </p:sp>
    </p:spTree>
    <p:extLst>
      <p:ext uri="{BB962C8B-B14F-4D97-AF65-F5344CB8AC3E}">
        <p14:creationId xmlns:p14="http://schemas.microsoft.com/office/powerpoint/2010/main" val="4824999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37656FD-C39F-427E-9146-EBC0A433847D}" type="datetimeFigureOut">
              <a:rPr lang="en-US" smtClean="0"/>
              <a:t>5/9/2018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5AC428-CC54-43E2-98CA-20DF624DD004}"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194201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37656FD-C39F-427E-9146-EBC0A433847D}" type="datetimeFigureOut">
              <a:rPr lang="en-US" smtClean="0"/>
              <a:t>5/9/2018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5AC428-CC54-43E2-98CA-20DF624DD004}" type="slidenum">
              <a:rPr lang="en-US" smtClean="0"/>
              <a:t>‹#›</a:t>
            </a:fld>
            <a:endParaRPr lang="en-US"/>
          </a:p>
        </p:txBody>
      </p:sp>
    </p:spTree>
    <p:extLst>
      <p:ext uri="{BB962C8B-B14F-4D97-AF65-F5344CB8AC3E}">
        <p14:creationId xmlns:p14="http://schemas.microsoft.com/office/powerpoint/2010/main" val="1107756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37656FD-C39F-427E-9146-EBC0A433847D}" type="datetimeFigureOut">
              <a:rPr lang="en-US" smtClean="0"/>
              <a:t>5/9/2018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5AC428-CC54-43E2-98CA-20DF624DD004}" type="slidenum">
              <a:rPr lang="en-US" smtClean="0"/>
              <a:t>‹#›</a:t>
            </a:fld>
            <a:endParaRPr lang="en-US"/>
          </a:p>
        </p:txBody>
      </p:sp>
    </p:spTree>
    <p:extLst>
      <p:ext uri="{BB962C8B-B14F-4D97-AF65-F5344CB8AC3E}">
        <p14:creationId xmlns:p14="http://schemas.microsoft.com/office/powerpoint/2010/main" val="843599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37656FD-C39F-427E-9146-EBC0A433847D}" type="datetimeFigureOut">
              <a:rPr lang="en-US" smtClean="0"/>
              <a:t>5/9/2018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5AC428-CC54-43E2-98CA-20DF624DD004}" type="slidenum">
              <a:rPr lang="en-US" smtClean="0"/>
              <a:t>‹#›</a:t>
            </a:fld>
            <a:endParaRPr lang="en-US"/>
          </a:p>
        </p:txBody>
      </p:sp>
    </p:spTree>
    <p:extLst>
      <p:ext uri="{BB962C8B-B14F-4D97-AF65-F5344CB8AC3E}">
        <p14:creationId xmlns:p14="http://schemas.microsoft.com/office/powerpoint/2010/main" val="31545648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37656FD-C39F-427E-9146-EBC0A433847D}" type="datetimeFigureOut">
              <a:rPr lang="en-US" smtClean="0"/>
              <a:t>5/9/2018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5AC428-CC54-43E2-98CA-20DF624DD004}"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43902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37656FD-C39F-427E-9146-EBC0A433847D}" type="datetimeFigureOut">
              <a:rPr lang="en-US" smtClean="0"/>
              <a:t>5/9/2018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5AC428-CC54-43E2-98CA-20DF624DD004}" type="slidenum">
              <a:rPr lang="en-US" smtClean="0"/>
              <a:t>‹#›</a:t>
            </a:fld>
            <a:endParaRPr lang="en-US"/>
          </a:p>
        </p:txBody>
      </p:sp>
    </p:spTree>
    <p:extLst>
      <p:ext uri="{BB962C8B-B14F-4D97-AF65-F5344CB8AC3E}">
        <p14:creationId xmlns:p14="http://schemas.microsoft.com/office/powerpoint/2010/main" val="3451979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37656FD-C39F-427E-9146-EBC0A433847D}" type="datetimeFigureOut">
              <a:rPr lang="en-US" smtClean="0"/>
              <a:t>5/9/2018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5AC428-CC54-43E2-98CA-20DF624DD004}" type="slidenum">
              <a:rPr lang="en-US" smtClean="0"/>
              <a:t>‹#›</a:t>
            </a:fld>
            <a:endParaRPr lang="en-US"/>
          </a:p>
        </p:txBody>
      </p:sp>
    </p:spTree>
    <p:extLst>
      <p:ext uri="{BB962C8B-B14F-4D97-AF65-F5344CB8AC3E}">
        <p14:creationId xmlns:p14="http://schemas.microsoft.com/office/powerpoint/2010/main" val="711450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37656FD-C39F-427E-9146-EBC0A433847D}" type="datetimeFigureOut">
              <a:rPr lang="en-US" smtClean="0"/>
              <a:t>5/9/2018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5AC428-CC54-43E2-98CA-20DF624DD004}" type="slidenum">
              <a:rPr lang="en-US" smtClean="0"/>
              <a:t>‹#›</a:t>
            </a:fld>
            <a:endParaRPr lang="en-US"/>
          </a:p>
        </p:txBody>
      </p:sp>
    </p:spTree>
    <p:extLst>
      <p:ext uri="{BB962C8B-B14F-4D97-AF65-F5344CB8AC3E}">
        <p14:creationId xmlns:p14="http://schemas.microsoft.com/office/powerpoint/2010/main" val="39226194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037656FD-C39F-427E-9146-EBC0A433847D}" type="datetimeFigureOut">
              <a:rPr lang="en-US" smtClean="0"/>
              <a:t>5/9/2018</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345AC428-CC54-43E2-98CA-20DF624DD004}" type="slidenum">
              <a:rPr lang="en-US" smtClean="0"/>
              <a:t>‹#›</a:t>
            </a:fld>
            <a:endParaRPr lang="en-US"/>
          </a:p>
        </p:txBody>
      </p:sp>
    </p:spTree>
    <p:extLst>
      <p:ext uri="{BB962C8B-B14F-4D97-AF65-F5344CB8AC3E}">
        <p14:creationId xmlns:p14="http://schemas.microsoft.com/office/powerpoint/2010/main" val="2999107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037656FD-C39F-427E-9146-EBC0A433847D}" type="datetimeFigureOut">
              <a:rPr lang="en-US" smtClean="0"/>
              <a:t>5/9/2018</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45AC428-CC54-43E2-98CA-20DF624DD004}" type="slidenum">
              <a:rPr lang="en-US" smtClean="0"/>
              <a:t>‹#›</a:t>
            </a:fld>
            <a:endParaRPr lang="en-US"/>
          </a:p>
        </p:txBody>
      </p:sp>
    </p:spTree>
    <p:extLst>
      <p:ext uri="{BB962C8B-B14F-4D97-AF65-F5344CB8AC3E}">
        <p14:creationId xmlns:p14="http://schemas.microsoft.com/office/powerpoint/2010/main" val="4142820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037656FD-C39F-427E-9146-EBC0A433847D}" type="datetimeFigureOut">
              <a:rPr lang="en-US" smtClean="0"/>
              <a:t>5/9/2018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5AC428-CC54-43E2-98CA-20DF624DD004}" type="slidenum">
              <a:rPr lang="en-US" smtClean="0"/>
              <a:t>‹#›</a:t>
            </a:fld>
            <a:endParaRPr lang="en-US"/>
          </a:p>
        </p:txBody>
      </p:sp>
    </p:spTree>
    <p:extLst>
      <p:ext uri="{BB962C8B-B14F-4D97-AF65-F5344CB8AC3E}">
        <p14:creationId xmlns:p14="http://schemas.microsoft.com/office/powerpoint/2010/main" val="40312435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037656FD-C39F-427E-9146-EBC0A433847D}" type="datetimeFigureOut">
              <a:rPr lang="en-US" smtClean="0"/>
              <a:t>5/9/2018</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345AC428-CC54-43E2-98CA-20DF624DD004}"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292770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mailto:SCRUZ@CMC-MANAGEMENT.COM" TargetMode="External"/><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03361E-9AA8-456F-BC66-8AFB9164CBC3}"/>
              </a:ext>
            </a:extLst>
          </p:cNvPr>
          <p:cNvSpPr>
            <a:spLocks noGrp="1"/>
          </p:cNvSpPr>
          <p:nvPr>
            <p:ph type="ctrTitle"/>
          </p:nvPr>
        </p:nvSpPr>
        <p:spPr>
          <a:xfrm>
            <a:off x="1461654" y="631767"/>
            <a:ext cx="9268691" cy="4846319"/>
          </a:xfrm>
        </p:spPr>
        <p:txBody>
          <a:bodyPr>
            <a:normAutofit fontScale="90000"/>
          </a:bodyPr>
          <a:lstStyle/>
          <a:p>
            <a:pPr algn="ctr"/>
            <a:r>
              <a:rPr lang="en-US" dirty="0">
                <a:latin typeface="+mn-lt"/>
              </a:rPr>
              <a:t>TENNIS COURT VOTE SPECIAL MEETING</a:t>
            </a:r>
            <a:br>
              <a:rPr lang="en-US" dirty="0">
                <a:latin typeface="+mn-lt"/>
              </a:rPr>
            </a:br>
            <a:br>
              <a:rPr lang="en-US" dirty="0">
                <a:latin typeface="+mn-lt"/>
              </a:rPr>
            </a:br>
            <a:r>
              <a:rPr lang="en-US" dirty="0">
                <a:latin typeface="+mn-lt"/>
              </a:rPr>
              <a:t>POTOMAC SHORES</a:t>
            </a:r>
            <a:br>
              <a:rPr lang="en-US" dirty="0"/>
            </a:br>
            <a:endParaRPr lang="en-US" dirty="0"/>
          </a:p>
        </p:txBody>
      </p:sp>
      <p:pic>
        <p:nvPicPr>
          <p:cNvPr id="5" name="Picture 4">
            <a:extLst>
              <a:ext uri="{FF2B5EF4-FFF2-40B4-BE49-F238E27FC236}">
                <a16:creationId xmlns:a16="http://schemas.microsoft.com/office/drawing/2014/main" id="{F37F5367-63E4-46F4-B07A-26A0F266228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668000" y="0"/>
            <a:ext cx="1455420" cy="1903615"/>
          </a:xfrm>
          <a:prstGeom prst="rect">
            <a:avLst/>
          </a:prstGeom>
        </p:spPr>
      </p:pic>
    </p:spTree>
    <p:extLst>
      <p:ext uri="{BB962C8B-B14F-4D97-AF65-F5344CB8AC3E}">
        <p14:creationId xmlns:p14="http://schemas.microsoft.com/office/powerpoint/2010/main" val="7438781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58288D26-A6A0-4B25-BF2B-D29A5361651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668000" y="0"/>
            <a:ext cx="1455420" cy="1903615"/>
          </a:xfrm>
          <a:prstGeom prst="rect">
            <a:avLst/>
          </a:prstGeom>
        </p:spPr>
      </p:pic>
      <p:pic>
        <p:nvPicPr>
          <p:cNvPr id="3" name="Picture 2">
            <a:extLst>
              <a:ext uri="{FF2B5EF4-FFF2-40B4-BE49-F238E27FC236}">
                <a16:creationId xmlns:a16="http://schemas.microsoft.com/office/drawing/2014/main" id="{5936E105-F11F-4B87-9A05-0E006BFA52D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36580" y="0"/>
            <a:ext cx="1455420" cy="1903615"/>
          </a:xfrm>
          <a:prstGeom prst="rect">
            <a:avLst/>
          </a:prstGeom>
        </p:spPr>
      </p:pic>
      <p:pic>
        <p:nvPicPr>
          <p:cNvPr id="4" name="Picture 3">
            <a:extLst>
              <a:ext uri="{FF2B5EF4-FFF2-40B4-BE49-F238E27FC236}">
                <a16:creationId xmlns:a16="http://schemas.microsoft.com/office/drawing/2014/main" id="{4E27C8E0-47EB-485F-8A31-07B70D59C242}"/>
              </a:ext>
            </a:extLst>
          </p:cNvPr>
          <p:cNvPicPr/>
          <p:nvPr/>
        </p:nvPicPr>
        <p:blipFill>
          <a:blip r:embed="rId3"/>
          <a:stretch>
            <a:fillRect/>
          </a:stretch>
        </p:blipFill>
        <p:spPr>
          <a:xfrm>
            <a:off x="2823383" y="2527069"/>
            <a:ext cx="6613814" cy="2886768"/>
          </a:xfrm>
          <a:prstGeom prst="rect">
            <a:avLst/>
          </a:prstGeom>
        </p:spPr>
      </p:pic>
      <p:sp>
        <p:nvSpPr>
          <p:cNvPr id="6" name="TextBox 5">
            <a:extLst>
              <a:ext uri="{FF2B5EF4-FFF2-40B4-BE49-F238E27FC236}">
                <a16:creationId xmlns:a16="http://schemas.microsoft.com/office/drawing/2014/main" id="{A60DC2C7-8CDF-46A6-93D1-31CE76EE572C}"/>
              </a:ext>
            </a:extLst>
          </p:cNvPr>
          <p:cNvSpPr txBox="1"/>
          <p:nvPr/>
        </p:nvSpPr>
        <p:spPr>
          <a:xfrm>
            <a:off x="68580" y="1238597"/>
            <a:ext cx="12054840" cy="830997"/>
          </a:xfrm>
          <a:prstGeom prst="rect">
            <a:avLst/>
          </a:prstGeom>
          <a:noFill/>
        </p:spPr>
        <p:txBody>
          <a:bodyPr wrap="square" rtlCol="0">
            <a:spAutoFit/>
          </a:bodyPr>
          <a:lstStyle/>
          <a:p>
            <a:pPr algn="ctr"/>
            <a:r>
              <a:rPr lang="en-US" sz="4800" dirty="0"/>
              <a:t>SUMMARY OF PROFFER </a:t>
            </a:r>
          </a:p>
        </p:txBody>
      </p:sp>
    </p:spTree>
    <p:extLst>
      <p:ext uri="{BB962C8B-B14F-4D97-AF65-F5344CB8AC3E}">
        <p14:creationId xmlns:p14="http://schemas.microsoft.com/office/powerpoint/2010/main" val="13361048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58288D26-A6A0-4B25-BF2B-D29A5361651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668000" y="0"/>
            <a:ext cx="1455420" cy="1903615"/>
          </a:xfrm>
          <a:prstGeom prst="rect">
            <a:avLst/>
          </a:prstGeom>
        </p:spPr>
      </p:pic>
      <p:sp>
        <p:nvSpPr>
          <p:cNvPr id="4" name="TextBox 3">
            <a:extLst>
              <a:ext uri="{FF2B5EF4-FFF2-40B4-BE49-F238E27FC236}">
                <a16:creationId xmlns:a16="http://schemas.microsoft.com/office/drawing/2014/main" id="{4A6B97DB-34B1-46B7-A30B-7E3C9EE4BF82}"/>
              </a:ext>
            </a:extLst>
          </p:cNvPr>
          <p:cNvSpPr txBox="1"/>
          <p:nvPr/>
        </p:nvSpPr>
        <p:spPr>
          <a:xfrm>
            <a:off x="137160" y="951807"/>
            <a:ext cx="12054840" cy="4708981"/>
          </a:xfrm>
          <a:prstGeom prst="rect">
            <a:avLst/>
          </a:prstGeom>
          <a:noFill/>
        </p:spPr>
        <p:txBody>
          <a:bodyPr wrap="square" rtlCol="0">
            <a:spAutoFit/>
          </a:bodyPr>
          <a:lstStyle/>
          <a:p>
            <a:pPr algn="ctr"/>
            <a:r>
              <a:rPr lang="en-US" sz="4800" dirty="0"/>
              <a:t>YOUR VOTE</a:t>
            </a:r>
          </a:p>
          <a:p>
            <a:endParaRPr lang="en-US" dirty="0"/>
          </a:p>
          <a:p>
            <a:r>
              <a:rPr lang="en-US" dirty="0"/>
              <a:t> </a:t>
            </a:r>
            <a:r>
              <a:rPr lang="en-US" b="1" u="sng" dirty="0"/>
              <a:t>ONE VOTE PER HOUSEHOLD</a:t>
            </a:r>
          </a:p>
          <a:p>
            <a:endParaRPr lang="en-US" dirty="0"/>
          </a:p>
          <a:p>
            <a:pPr marL="285750" indent="-285750">
              <a:buFontTx/>
              <a:buChar char="-"/>
            </a:pPr>
            <a:r>
              <a:rPr lang="en-US" dirty="0"/>
              <a:t>HAVE THE DEVELOPER CONSTRUCT TWO TENNIS COURTS AT THE RECREATION CENTER</a:t>
            </a:r>
          </a:p>
          <a:p>
            <a:pPr marL="285750" indent="-285750">
              <a:buFontTx/>
              <a:buChar char="-"/>
            </a:pPr>
            <a:endParaRPr lang="en-US" dirty="0"/>
          </a:p>
          <a:p>
            <a:r>
              <a:rPr lang="en-US" dirty="0"/>
              <a:t>												  </a:t>
            </a:r>
            <a:r>
              <a:rPr lang="en-US" b="1" i="1" u="sng" dirty="0"/>
              <a:t>OR</a:t>
            </a:r>
            <a:r>
              <a:rPr lang="en-US" dirty="0"/>
              <a:t> </a:t>
            </a:r>
          </a:p>
          <a:p>
            <a:endParaRPr lang="en-US" dirty="0"/>
          </a:p>
          <a:p>
            <a:r>
              <a:rPr lang="en-US" dirty="0"/>
              <a:t>- ACCEPT $150,000 CAPITAL CONTRIBUTION FROM DEVELOPER FOR USE BY THE ASSOCIATION TO DECIDE UPON AT A LATER DATE</a:t>
            </a:r>
          </a:p>
          <a:p>
            <a:endParaRPr lang="en-US" dirty="0"/>
          </a:p>
          <a:p>
            <a:endParaRPr lang="en-US" dirty="0"/>
          </a:p>
          <a:p>
            <a:r>
              <a:rPr lang="en-US" dirty="0"/>
              <a:t>**THE EXACT LOCATION OF THE TENNIS COURTS HAS NOT BEEN DETERMINED</a:t>
            </a:r>
          </a:p>
          <a:p>
            <a:pPr marL="342900" indent="-342900">
              <a:buAutoNum type="arabicPeriod"/>
            </a:pPr>
            <a:endParaRPr lang="en-US" dirty="0"/>
          </a:p>
          <a:p>
            <a:endParaRPr lang="en-US" dirty="0"/>
          </a:p>
        </p:txBody>
      </p:sp>
    </p:spTree>
    <p:extLst>
      <p:ext uri="{BB962C8B-B14F-4D97-AF65-F5344CB8AC3E}">
        <p14:creationId xmlns:p14="http://schemas.microsoft.com/office/powerpoint/2010/main" val="18227961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58288D26-A6A0-4B25-BF2B-D29A5361651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668000" y="0"/>
            <a:ext cx="1455420" cy="1903615"/>
          </a:xfrm>
          <a:prstGeom prst="rect">
            <a:avLst/>
          </a:prstGeom>
        </p:spPr>
      </p:pic>
      <p:pic>
        <p:nvPicPr>
          <p:cNvPr id="3" name="Picture 2">
            <a:extLst>
              <a:ext uri="{FF2B5EF4-FFF2-40B4-BE49-F238E27FC236}">
                <a16:creationId xmlns:a16="http://schemas.microsoft.com/office/drawing/2014/main" id="{5936E105-F11F-4B87-9A05-0E006BFA52D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36580" y="-1"/>
            <a:ext cx="1455420" cy="1903615"/>
          </a:xfrm>
          <a:prstGeom prst="rect">
            <a:avLst/>
          </a:prstGeom>
        </p:spPr>
      </p:pic>
      <p:sp>
        <p:nvSpPr>
          <p:cNvPr id="4" name="TextBox 3">
            <a:extLst>
              <a:ext uri="{FF2B5EF4-FFF2-40B4-BE49-F238E27FC236}">
                <a16:creationId xmlns:a16="http://schemas.microsoft.com/office/drawing/2014/main" id="{7A809DDB-477D-4130-A1FB-66604394F7CE}"/>
              </a:ext>
            </a:extLst>
          </p:cNvPr>
          <p:cNvSpPr txBox="1"/>
          <p:nvPr/>
        </p:nvSpPr>
        <p:spPr>
          <a:xfrm>
            <a:off x="166255" y="1320337"/>
            <a:ext cx="11957165" cy="4154984"/>
          </a:xfrm>
          <a:prstGeom prst="rect">
            <a:avLst/>
          </a:prstGeom>
          <a:noFill/>
        </p:spPr>
        <p:txBody>
          <a:bodyPr wrap="square" rtlCol="0">
            <a:spAutoFit/>
          </a:bodyPr>
          <a:lstStyle/>
          <a:p>
            <a:pPr algn="ctr"/>
            <a:r>
              <a:rPr lang="en-US" sz="4800" dirty="0"/>
              <a:t>THINGS TO CONSIDER WHEN VOTING</a:t>
            </a:r>
          </a:p>
          <a:p>
            <a:endParaRPr lang="en-US" dirty="0"/>
          </a:p>
          <a:p>
            <a:pPr marL="285750" indent="-285750">
              <a:buFontTx/>
              <a:buChar char="-"/>
            </a:pPr>
            <a:r>
              <a:rPr lang="en-US" dirty="0"/>
              <a:t>THE SCHEMATIC DESIGN OF THE MIDDLE SCHOOL INCLUDES THREE TENNIS COURTS AND A BASKETBALL COURT THAT WILL BE COUNTY OPERATED AND MAINTAINED </a:t>
            </a:r>
          </a:p>
          <a:p>
            <a:endParaRPr lang="en-US" dirty="0"/>
          </a:p>
          <a:p>
            <a:pPr marL="285750" indent="-285750">
              <a:buFontTx/>
              <a:buChar char="-"/>
            </a:pPr>
            <a:r>
              <a:rPr lang="en-US" dirty="0"/>
              <a:t>SHOULD THE HOA VOTE TO ACCEPT THE COURTS THERE WILL BE MAINTENANCE COSTS AND SHOULD THE COURTS NOT BE UTILIZED IT WILL BE COSTLY TO REMOVE THE COURTS AND REPLACE WITH AN ALTERNATE AMENTITY</a:t>
            </a:r>
          </a:p>
          <a:p>
            <a:endParaRPr lang="en-US" dirty="0"/>
          </a:p>
          <a:p>
            <a:pPr marL="285750" indent="-285750">
              <a:buFontTx/>
              <a:buChar char="-"/>
            </a:pPr>
            <a:r>
              <a:rPr lang="en-US" dirty="0"/>
              <a:t>SHOULD THE HOA VOTE TO ACCEPT THE $150,000 CAPITAL CONTRIBUTION, THE BOARD WILL APPOINT AN ADHOC COMMITTEE TO RESEARCH IDEAS ON HOW TO USE THE FUNDS FOR OTHER RECREATIONAL AMENTITIES</a:t>
            </a:r>
          </a:p>
          <a:p>
            <a:endParaRPr lang="en-US" dirty="0"/>
          </a:p>
          <a:p>
            <a:endParaRPr lang="en-US" dirty="0"/>
          </a:p>
          <a:p>
            <a:endParaRPr lang="en-US" dirty="0"/>
          </a:p>
        </p:txBody>
      </p:sp>
    </p:spTree>
    <p:extLst>
      <p:ext uri="{BB962C8B-B14F-4D97-AF65-F5344CB8AC3E}">
        <p14:creationId xmlns:p14="http://schemas.microsoft.com/office/powerpoint/2010/main" val="1353195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58288D26-A6A0-4B25-BF2B-D29A5361651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668000" y="0"/>
            <a:ext cx="1455420" cy="1903615"/>
          </a:xfrm>
          <a:prstGeom prst="rect">
            <a:avLst/>
          </a:prstGeom>
        </p:spPr>
      </p:pic>
      <p:pic>
        <p:nvPicPr>
          <p:cNvPr id="3" name="Picture 2">
            <a:extLst>
              <a:ext uri="{FF2B5EF4-FFF2-40B4-BE49-F238E27FC236}">
                <a16:creationId xmlns:a16="http://schemas.microsoft.com/office/drawing/2014/main" id="{5936E105-F11F-4B87-9A05-0E006BFA52D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36580" y="-6755"/>
            <a:ext cx="1455420" cy="1903615"/>
          </a:xfrm>
          <a:prstGeom prst="rect">
            <a:avLst/>
          </a:prstGeom>
        </p:spPr>
      </p:pic>
      <p:pic>
        <p:nvPicPr>
          <p:cNvPr id="4" name="Picture 3">
            <a:extLst>
              <a:ext uri="{FF2B5EF4-FFF2-40B4-BE49-F238E27FC236}">
                <a16:creationId xmlns:a16="http://schemas.microsoft.com/office/drawing/2014/main" id="{4038A4F5-16AD-43D1-AD80-0DC5EF0D87C1}"/>
              </a:ext>
            </a:extLst>
          </p:cNvPr>
          <p:cNvPicPr>
            <a:picLocks noChangeAspect="1"/>
          </p:cNvPicPr>
          <p:nvPr/>
        </p:nvPicPr>
        <p:blipFill>
          <a:blip r:embed="rId3"/>
          <a:stretch>
            <a:fillRect/>
          </a:stretch>
        </p:blipFill>
        <p:spPr>
          <a:xfrm>
            <a:off x="0" y="2389402"/>
            <a:ext cx="11982450" cy="1466850"/>
          </a:xfrm>
          <a:prstGeom prst="rect">
            <a:avLst/>
          </a:prstGeom>
        </p:spPr>
      </p:pic>
      <p:pic>
        <p:nvPicPr>
          <p:cNvPr id="5" name="Picture 4">
            <a:extLst>
              <a:ext uri="{FF2B5EF4-FFF2-40B4-BE49-F238E27FC236}">
                <a16:creationId xmlns:a16="http://schemas.microsoft.com/office/drawing/2014/main" id="{6837A368-4977-467F-91D1-3FB209F1E821}"/>
              </a:ext>
            </a:extLst>
          </p:cNvPr>
          <p:cNvPicPr>
            <a:picLocks noChangeAspect="1"/>
          </p:cNvPicPr>
          <p:nvPr/>
        </p:nvPicPr>
        <p:blipFill>
          <a:blip r:embed="rId4"/>
          <a:stretch>
            <a:fillRect/>
          </a:stretch>
        </p:blipFill>
        <p:spPr>
          <a:xfrm>
            <a:off x="142875" y="1924100"/>
            <a:ext cx="11696700" cy="676275"/>
          </a:xfrm>
          <a:prstGeom prst="rect">
            <a:avLst/>
          </a:prstGeom>
        </p:spPr>
      </p:pic>
      <p:sp>
        <p:nvSpPr>
          <p:cNvPr id="7" name="TextBox 6">
            <a:extLst>
              <a:ext uri="{FF2B5EF4-FFF2-40B4-BE49-F238E27FC236}">
                <a16:creationId xmlns:a16="http://schemas.microsoft.com/office/drawing/2014/main" id="{F28362E3-DCFD-463A-88F2-0CED4E3C67F1}"/>
              </a:ext>
            </a:extLst>
          </p:cNvPr>
          <p:cNvSpPr txBox="1"/>
          <p:nvPr/>
        </p:nvSpPr>
        <p:spPr>
          <a:xfrm>
            <a:off x="247650" y="1050961"/>
            <a:ext cx="11982450" cy="830997"/>
          </a:xfrm>
          <a:prstGeom prst="rect">
            <a:avLst/>
          </a:prstGeom>
          <a:noFill/>
        </p:spPr>
        <p:txBody>
          <a:bodyPr wrap="square" rtlCol="0">
            <a:spAutoFit/>
          </a:bodyPr>
          <a:lstStyle/>
          <a:p>
            <a:pPr algn="ctr"/>
            <a:r>
              <a:rPr lang="en-US" sz="4800" dirty="0"/>
              <a:t>EXAMPLE MAINTENANCE COURT COSTS</a:t>
            </a:r>
          </a:p>
        </p:txBody>
      </p:sp>
      <p:sp>
        <p:nvSpPr>
          <p:cNvPr id="8" name="TextBox 7">
            <a:extLst>
              <a:ext uri="{FF2B5EF4-FFF2-40B4-BE49-F238E27FC236}">
                <a16:creationId xmlns:a16="http://schemas.microsoft.com/office/drawing/2014/main" id="{5F8EB547-E156-463E-824C-6A4F652954F7}"/>
              </a:ext>
            </a:extLst>
          </p:cNvPr>
          <p:cNvSpPr txBox="1"/>
          <p:nvPr/>
        </p:nvSpPr>
        <p:spPr>
          <a:xfrm>
            <a:off x="468415" y="5951999"/>
            <a:ext cx="11255169" cy="646331"/>
          </a:xfrm>
          <a:prstGeom prst="rect">
            <a:avLst/>
          </a:prstGeom>
          <a:noFill/>
        </p:spPr>
        <p:txBody>
          <a:bodyPr wrap="square" rtlCol="0">
            <a:spAutoFit/>
          </a:bodyPr>
          <a:lstStyle/>
          <a:p>
            <a:pPr algn="ctr"/>
            <a:r>
              <a:rPr lang="en-US" dirty="0"/>
              <a:t>**THIS IS AN EXAMPLE ONLY OF A COMMUNITY WHO HAD ONE TENNIS COURT AND ONE MULTI-PURPOSE COURT</a:t>
            </a:r>
          </a:p>
          <a:p>
            <a:endParaRPr lang="en-US" dirty="0"/>
          </a:p>
        </p:txBody>
      </p:sp>
    </p:spTree>
    <p:extLst>
      <p:ext uri="{BB962C8B-B14F-4D97-AF65-F5344CB8AC3E}">
        <p14:creationId xmlns:p14="http://schemas.microsoft.com/office/powerpoint/2010/main" val="2604482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58288D26-A6A0-4B25-BF2B-D29A5361651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668000" y="0"/>
            <a:ext cx="1455420" cy="1903615"/>
          </a:xfrm>
          <a:prstGeom prst="rect">
            <a:avLst/>
          </a:prstGeom>
        </p:spPr>
      </p:pic>
      <p:pic>
        <p:nvPicPr>
          <p:cNvPr id="3" name="Picture 2">
            <a:extLst>
              <a:ext uri="{FF2B5EF4-FFF2-40B4-BE49-F238E27FC236}">
                <a16:creationId xmlns:a16="http://schemas.microsoft.com/office/drawing/2014/main" id="{5936E105-F11F-4B87-9A05-0E006BFA52D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36580" y="-1"/>
            <a:ext cx="1455420" cy="1903615"/>
          </a:xfrm>
          <a:prstGeom prst="rect">
            <a:avLst/>
          </a:prstGeom>
        </p:spPr>
      </p:pic>
      <p:sp>
        <p:nvSpPr>
          <p:cNvPr id="9" name="TextBox 8">
            <a:extLst>
              <a:ext uri="{FF2B5EF4-FFF2-40B4-BE49-F238E27FC236}">
                <a16:creationId xmlns:a16="http://schemas.microsoft.com/office/drawing/2014/main" id="{034F4BB1-F79B-4C2D-8BDB-F2C64DDC1FDE}"/>
              </a:ext>
            </a:extLst>
          </p:cNvPr>
          <p:cNvSpPr txBox="1"/>
          <p:nvPr/>
        </p:nvSpPr>
        <p:spPr>
          <a:xfrm>
            <a:off x="68580" y="1072616"/>
            <a:ext cx="12054840" cy="830997"/>
          </a:xfrm>
          <a:prstGeom prst="rect">
            <a:avLst/>
          </a:prstGeom>
          <a:noFill/>
        </p:spPr>
        <p:txBody>
          <a:bodyPr wrap="square" rtlCol="0">
            <a:spAutoFit/>
          </a:bodyPr>
          <a:lstStyle/>
          <a:p>
            <a:pPr algn="ctr"/>
            <a:r>
              <a:rPr lang="en-US" sz="4800" dirty="0"/>
              <a:t>SCHEMATIC DESIGN OF THE MIDDLE SCHOOL</a:t>
            </a:r>
          </a:p>
        </p:txBody>
      </p:sp>
      <p:pic>
        <p:nvPicPr>
          <p:cNvPr id="13" name="Picture 12">
            <a:extLst>
              <a:ext uri="{FF2B5EF4-FFF2-40B4-BE49-F238E27FC236}">
                <a16:creationId xmlns:a16="http://schemas.microsoft.com/office/drawing/2014/main" id="{EFAD3CD4-5B2D-4B6F-88CA-27E78AF7FEB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40699" y="1903614"/>
            <a:ext cx="3910601" cy="4357721"/>
          </a:xfrm>
          <a:prstGeom prst="rect">
            <a:avLst/>
          </a:prstGeom>
        </p:spPr>
      </p:pic>
    </p:spTree>
    <p:extLst>
      <p:ext uri="{BB962C8B-B14F-4D97-AF65-F5344CB8AC3E}">
        <p14:creationId xmlns:p14="http://schemas.microsoft.com/office/powerpoint/2010/main" val="25611845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58288D26-A6A0-4B25-BF2B-D29A5361651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668000" y="0"/>
            <a:ext cx="1455420" cy="1903615"/>
          </a:xfrm>
          <a:prstGeom prst="rect">
            <a:avLst/>
          </a:prstGeom>
        </p:spPr>
      </p:pic>
      <p:pic>
        <p:nvPicPr>
          <p:cNvPr id="3" name="Picture 2">
            <a:extLst>
              <a:ext uri="{FF2B5EF4-FFF2-40B4-BE49-F238E27FC236}">
                <a16:creationId xmlns:a16="http://schemas.microsoft.com/office/drawing/2014/main" id="{5936E105-F11F-4B87-9A05-0E006BFA52D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36580" y="-1"/>
            <a:ext cx="1455420" cy="1903615"/>
          </a:xfrm>
          <a:prstGeom prst="rect">
            <a:avLst/>
          </a:prstGeom>
        </p:spPr>
      </p:pic>
      <p:sp>
        <p:nvSpPr>
          <p:cNvPr id="4" name="TextBox 3">
            <a:extLst>
              <a:ext uri="{FF2B5EF4-FFF2-40B4-BE49-F238E27FC236}">
                <a16:creationId xmlns:a16="http://schemas.microsoft.com/office/drawing/2014/main" id="{74155494-E8CF-4317-BA03-B4DE427D3E61}"/>
              </a:ext>
            </a:extLst>
          </p:cNvPr>
          <p:cNvSpPr txBox="1"/>
          <p:nvPr/>
        </p:nvSpPr>
        <p:spPr>
          <a:xfrm>
            <a:off x="68580" y="889462"/>
            <a:ext cx="12007042" cy="3046988"/>
          </a:xfrm>
          <a:prstGeom prst="rect">
            <a:avLst/>
          </a:prstGeom>
          <a:noFill/>
        </p:spPr>
        <p:txBody>
          <a:bodyPr wrap="square" rtlCol="0">
            <a:spAutoFit/>
          </a:bodyPr>
          <a:lstStyle/>
          <a:p>
            <a:pPr algn="ctr"/>
            <a:r>
              <a:rPr lang="en-US" sz="4800" dirty="0"/>
              <a:t>CLOSING NOTES</a:t>
            </a:r>
          </a:p>
          <a:p>
            <a:endParaRPr lang="en-US" dirty="0"/>
          </a:p>
          <a:p>
            <a:pPr marL="285750" indent="-285750">
              <a:buFontTx/>
              <a:buChar char="-"/>
            </a:pPr>
            <a:r>
              <a:rPr lang="en-US" dirty="0"/>
              <a:t>EACH HOMEOWNER RECEIVED A PROXY CARD FOR VOTING IN ABSENCE</a:t>
            </a:r>
          </a:p>
          <a:p>
            <a:endParaRPr lang="en-US" dirty="0"/>
          </a:p>
          <a:p>
            <a:pPr marL="285750" indent="-285750">
              <a:buFontTx/>
              <a:buChar char="-"/>
            </a:pPr>
            <a:r>
              <a:rPr lang="en-US" dirty="0"/>
              <a:t>A 51% VOTE IS REQUIRED BY THE COMMUNITY, IF THIS REQUIREMENT IS NOT MET, THE DEVELOPER WILL EXECUTE THE </a:t>
            </a:r>
          </a:p>
          <a:p>
            <a:r>
              <a:rPr lang="en-US" dirty="0"/>
              <a:t>     THE CAPITAL CONTRIBUTION</a:t>
            </a:r>
          </a:p>
          <a:p>
            <a:endParaRPr lang="en-US" dirty="0"/>
          </a:p>
          <a:p>
            <a:pPr marL="285750" indent="-285750">
              <a:buFontTx/>
              <a:buChar char="-"/>
            </a:pPr>
            <a:r>
              <a:rPr lang="en-US" dirty="0"/>
              <a:t>QUESTIONS SHOULD BE DIRECTED TO </a:t>
            </a:r>
            <a:r>
              <a:rPr lang="en-US" dirty="0">
                <a:hlinkClick r:id="rId3"/>
              </a:rPr>
              <a:t>SCRUZ@CMC-MANAGEMENT.COM</a:t>
            </a:r>
            <a:r>
              <a:rPr lang="en-US" dirty="0"/>
              <a:t> ONLY</a:t>
            </a:r>
          </a:p>
          <a:p>
            <a:pPr marL="285750" indent="-285750">
              <a:buFontTx/>
              <a:buChar char="-"/>
            </a:pPr>
            <a:endParaRPr lang="en-US" dirty="0"/>
          </a:p>
        </p:txBody>
      </p:sp>
    </p:spTree>
    <p:extLst>
      <p:ext uri="{BB962C8B-B14F-4D97-AF65-F5344CB8AC3E}">
        <p14:creationId xmlns:p14="http://schemas.microsoft.com/office/powerpoint/2010/main" val="3027818439"/>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140</TotalTime>
  <Words>196</Words>
  <Application>Microsoft Office PowerPoint</Application>
  <PresentationFormat>Widescreen</PresentationFormat>
  <Paragraphs>33</Paragraphs>
  <Slides>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Calibri</vt:lpstr>
      <vt:lpstr>Calibri Light</vt:lpstr>
      <vt:lpstr>Retrospect</vt:lpstr>
      <vt:lpstr>TENNIS COURT VOTE SPECIAL MEETING  POTOMAC SHORES </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Tennis Court Vote Special Meeting  Potomac Shores</dc:title>
  <dc:creator>Michelle Vassallo</dc:creator>
  <cp:lastModifiedBy>Sara Cruz</cp:lastModifiedBy>
  <cp:revision>33</cp:revision>
  <cp:lastPrinted>2018-05-09T17:31:32Z</cp:lastPrinted>
  <dcterms:created xsi:type="dcterms:W3CDTF">2018-05-06T23:48:48Z</dcterms:created>
  <dcterms:modified xsi:type="dcterms:W3CDTF">2018-05-09T17:32:38Z</dcterms:modified>
</cp:coreProperties>
</file>